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7" r:id="rId1"/>
  </p:sldMasterIdLst>
  <p:notesMasterIdLst>
    <p:notesMasterId r:id="rId42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56" r:id="rId25"/>
    <p:sldId id="257" r:id="rId26"/>
    <p:sldId id="258" r:id="rId27"/>
    <p:sldId id="259" r:id="rId28"/>
    <p:sldId id="260" r:id="rId29"/>
    <p:sldId id="261" r:id="rId30"/>
    <p:sldId id="262" r:id="rId31"/>
    <p:sldId id="263" r:id="rId32"/>
    <p:sldId id="264" r:id="rId33"/>
    <p:sldId id="265" r:id="rId34"/>
    <p:sldId id="266" r:id="rId35"/>
    <p:sldId id="267" r:id="rId36"/>
    <p:sldId id="268" r:id="rId37"/>
    <p:sldId id="269" r:id="rId38"/>
    <p:sldId id="270" r:id="rId39"/>
    <p:sldId id="271" r:id="rId40"/>
    <p:sldId id="272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A8399-D82A-4204-852B-765FB3C0D407}" type="datetimeFigureOut">
              <a:rPr lang="en-ZW" smtClean="0"/>
              <a:t>23/1/2017</a:t>
            </a:fld>
            <a:endParaRPr lang="en-Z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93EE0-BE08-48B5-B3E8-FD71F0C458F8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020606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203C3E-6B5C-4479-A33F-BCCF18B3DD7F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 smtClean="0"/>
          </a:p>
        </p:txBody>
      </p:sp>
      <p:sp>
        <p:nvSpPr>
          <p:cNvPr id="8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704836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4" tIns="48322" rIns="96644" bIns="48322" anchor="b"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88EABED-98DB-4596-B2E4-B8D114EB5E64}" type="slidenum">
              <a:rPr lang="en-US" altLang="en-US" sz="1300"/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 sz="130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</p:spTree>
    <p:extLst>
      <p:ext uri="{BB962C8B-B14F-4D97-AF65-F5344CB8AC3E}">
        <p14:creationId xmlns:p14="http://schemas.microsoft.com/office/powerpoint/2010/main" val="4046917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5E95709-072E-40AC-A46D-5ED816D3A06C}" type="slidenum">
              <a:rPr lang="en-US" altLang="en-US" sz="1300"/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 sz="130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277801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4" tIns="48322" rIns="96644" bIns="48322" anchor="b"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B6608B1-BB38-4763-8768-B599165ADE3E}" type="slidenum">
              <a:rPr lang="en-US" altLang="en-US" sz="1300"/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 sz="130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</p:spTree>
    <p:extLst>
      <p:ext uri="{BB962C8B-B14F-4D97-AF65-F5344CB8AC3E}">
        <p14:creationId xmlns:p14="http://schemas.microsoft.com/office/powerpoint/2010/main" val="423432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F17DA59-C39A-4ADF-91FB-7638F52C700A}" type="slidenum">
              <a:rPr lang="en-US" altLang="en-US" sz="1300"/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 sz="130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3649663" y="5334000"/>
            <a:ext cx="1952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>
            <a:spAutoFit/>
          </a:bodyPr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500"/>
          </a:p>
        </p:txBody>
      </p:sp>
    </p:spTree>
    <p:extLst>
      <p:ext uri="{BB962C8B-B14F-4D97-AF65-F5344CB8AC3E}">
        <p14:creationId xmlns:p14="http://schemas.microsoft.com/office/powerpoint/2010/main" val="3585445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B4F4B9-AAE6-4EFF-A80D-FEB4AD370EE3}" type="slidenum">
              <a:rPr lang="en-US" altLang="en-US" sz="1300" smtClean="0"/>
              <a:pPr>
                <a:spcBef>
                  <a:spcPct val="0"/>
                </a:spcBef>
              </a:pPr>
              <a:t>20</a:t>
            </a:fld>
            <a:endParaRPr lang="en-US" altLang="en-US" sz="1300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120775" y="4892675"/>
            <a:ext cx="1968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>
            <a:spAutoFit/>
          </a:bodyPr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500"/>
          </a:p>
        </p:txBody>
      </p:sp>
    </p:spTree>
    <p:extLst>
      <p:ext uri="{BB962C8B-B14F-4D97-AF65-F5344CB8AC3E}">
        <p14:creationId xmlns:p14="http://schemas.microsoft.com/office/powerpoint/2010/main" val="110969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3513539-697B-4F27-AF9A-D2C5F28CF2F2}" type="slidenum">
              <a:rPr lang="en-US" altLang="en-US" sz="1300"/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 sz="130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3649663" y="5334000"/>
            <a:ext cx="1952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>
            <a:spAutoFit/>
          </a:bodyPr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500"/>
          </a:p>
        </p:txBody>
      </p:sp>
    </p:spTree>
    <p:extLst>
      <p:ext uri="{BB962C8B-B14F-4D97-AF65-F5344CB8AC3E}">
        <p14:creationId xmlns:p14="http://schemas.microsoft.com/office/powerpoint/2010/main" val="2139905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04DFBC-5B32-44AF-BE7F-BB85CCD159C0}" type="slidenum">
              <a:rPr lang="en-US" altLang="en-US" sz="1300"/>
              <a:pPr algn="r" eaLnBrk="1" hangingPunct="1">
                <a:spcBef>
                  <a:spcPct val="0"/>
                </a:spcBef>
              </a:pPr>
              <a:t>23</a:t>
            </a:fld>
            <a:endParaRPr lang="en-US" altLang="en-US" sz="130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36624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C005BF3-FD59-4D29-A44B-CD5C500433C0}" type="slidenum">
              <a:rPr lang="en-US" altLang="en-US" sz="1300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10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85207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5F439A-284D-4FCB-BAE6-BB3454BF55B9}" type="slidenum">
              <a:rPr lang="en-US" altLang="en-US" sz="1300" smtClean="0"/>
              <a:pPr>
                <a:spcBef>
                  <a:spcPct val="0"/>
                </a:spcBef>
              </a:pPr>
              <a:t>3</a:t>
            </a:fld>
            <a:endParaRPr lang="en-US" altLang="en-US" sz="1300" smtClean="0"/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202818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4EFB42-E3C6-4796-B2EB-339D44F33E6B}" type="slidenum">
              <a:rPr lang="en-US" altLang="en-US" sz="1300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950554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DB68ACB-27EF-460D-8B96-608E2232B770}" type="slidenum">
              <a:rPr lang="en-US" altLang="en-US" sz="1300"/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996537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799599B-298A-4337-9CC6-A0123DCE3113}" type="slidenum">
              <a:rPr lang="en-US" altLang="en-US" sz="1300"/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544638" y="4960938"/>
            <a:ext cx="19685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>
            <a:spAutoFit/>
          </a:bodyPr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500"/>
          </a:p>
        </p:txBody>
      </p:sp>
    </p:spTree>
    <p:extLst>
      <p:ext uri="{BB962C8B-B14F-4D97-AF65-F5344CB8AC3E}">
        <p14:creationId xmlns:p14="http://schemas.microsoft.com/office/powerpoint/2010/main" val="748673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1500401-9F17-4A34-8C8C-4BFB17D4CD16}" type="slidenum">
              <a:rPr lang="en-US" altLang="en-US" sz="1300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284288" y="4892675"/>
            <a:ext cx="19526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>
            <a:spAutoFit/>
          </a:bodyPr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500"/>
          </a:p>
        </p:txBody>
      </p:sp>
    </p:spTree>
    <p:extLst>
      <p:ext uri="{BB962C8B-B14F-4D97-AF65-F5344CB8AC3E}">
        <p14:creationId xmlns:p14="http://schemas.microsoft.com/office/powerpoint/2010/main" val="3605369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319215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875364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5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721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42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26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46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4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3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00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58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5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4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5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97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19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4032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source=images&amp;cd=&amp;cad=rja&amp;docid=1cuXXpthHonGfM&amp;tbnid=8SX9Z4EAmGoUKM:&amp;ved=0CAgQjRwwAA&amp;url=http://reader2.com/item/asin/0486220125/How_the_Other_Half_Lives__Studies_Among_the_Tenements_of_New_York&amp;ei=ibFSUqaBEsn8rQHz7IG4AQ&amp;psig=AFQjCNEaVyF--MaeeiIr6elg0YZshkcOgQ&amp;ust=1381237513360217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hyperlink" Target="http://www.google.com/url?sa=i&amp;source=images&amp;cd=&amp;cad=rja&amp;docid=AcSPXm8FtuVWeM&amp;tbnid=oys8Vs_wN7FmPM:&amp;ved=0CAgQjRwwAA&amp;url=http://en.wikipedia.org/wiki/The_Jungle&amp;ei=p7FSUum5Lsb9rAG4n4HgAQ&amp;psig=AFQjCNFOqcbc6PdmiApxVarka6Y9qdPwAQ&amp;ust=1381237543859707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Xxe9nosWawM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PWrUVNuA28&amp;feature=iv&amp;src_vid=C-34nAu5QCQ&amp;annotation_id=annotation_692462" TargetMode="External"/><Relationship Id="rId2" Type="http://schemas.openxmlformats.org/officeDocument/2006/relationships/hyperlink" Target="https://www.youtube.com/watch?v=w9Qjw-SOgVQ&amp;list=PLIhqfbAUYfDGhsZI06cp44QzXF3j9KMsh&amp;index=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youtube.com/watch?v=OIQ7leKjS3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1979614" y="1143000"/>
            <a:ext cx="7850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 dirty="0">
                <a:latin typeface="Verdana" panose="020B0604030504040204" pitchFamily="34" charset="0"/>
              </a:rPr>
              <a:t>Terms and People</a:t>
            </a:r>
            <a:r>
              <a:rPr lang="en-US" altLang="en-US" sz="2400" b="1" dirty="0"/>
              <a:t> </a:t>
            </a:r>
          </a:p>
        </p:txBody>
      </p:sp>
      <p:sp>
        <p:nvSpPr>
          <p:cNvPr id="7171" name="Rectangle 13"/>
          <p:cNvSpPr>
            <a:spLocks noChangeArrowheads="1"/>
          </p:cNvSpPr>
          <p:nvPr/>
        </p:nvSpPr>
        <p:spPr bwMode="auto">
          <a:xfrm>
            <a:off x="2362200" y="1828800"/>
            <a:ext cx="76962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b="1" dirty="0">
                <a:solidFill>
                  <a:srgbClr val="FF0000"/>
                </a:solidFill>
                <a:latin typeface="Verdana" panose="020B0604030504040204" pitchFamily="34" charset="0"/>
              </a:rPr>
              <a:t>“new” immigrant </a:t>
            </a:r>
            <a:r>
              <a:rPr lang="en-US" altLang="en-US" b="1" dirty="0"/>
              <a:t>–</a:t>
            </a:r>
            <a:r>
              <a:rPr lang="en-US" altLang="en-US" dirty="0">
                <a:latin typeface="Verdana" panose="020B0604030504040204" pitchFamily="34" charset="0"/>
              </a:rPr>
              <a:t> Southern and Eastern European immigrant who arrived in the United States in a great wave between 1880 and 1920 </a:t>
            </a:r>
          </a:p>
          <a:p>
            <a:pPr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b="1" dirty="0">
                <a:solidFill>
                  <a:srgbClr val="FF0000"/>
                </a:solidFill>
                <a:latin typeface="Verdana" panose="020B0604030504040204" pitchFamily="34" charset="0"/>
              </a:rPr>
              <a:t>steerage </a:t>
            </a:r>
            <a:r>
              <a:rPr lang="en-US" altLang="en-US" b="1" dirty="0"/>
              <a:t>–</a:t>
            </a:r>
            <a:r>
              <a:rPr lang="en-US" altLang="en-US" dirty="0">
                <a:latin typeface="Verdana" panose="020B0604030504040204" pitchFamily="34" charset="0"/>
              </a:rPr>
              <a:t> third-class accommodations on a steamship, which were usually overcrowded and dirty</a:t>
            </a:r>
          </a:p>
          <a:p>
            <a:pPr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b="1" dirty="0">
                <a:solidFill>
                  <a:srgbClr val="FF0000"/>
                </a:solidFill>
                <a:latin typeface="Verdana" panose="020B0604030504040204" pitchFamily="34" charset="0"/>
              </a:rPr>
              <a:t>Ellis Island </a:t>
            </a:r>
            <a:r>
              <a:rPr lang="en-US" altLang="en-US" b="1" dirty="0"/>
              <a:t>–</a:t>
            </a:r>
            <a:r>
              <a:rPr lang="en-US" altLang="en-US" dirty="0">
                <a:latin typeface="Verdana" panose="020B0604030504040204" pitchFamily="34" charset="0"/>
              </a:rPr>
              <a:t> island in New York Harbor that served as an immigration station for millions of immigrants arriving to the United States</a:t>
            </a:r>
          </a:p>
          <a:p>
            <a:pPr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b="1" dirty="0">
                <a:solidFill>
                  <a:srgbClr val="FF0000"/>
                </a:solidFill>
                <a:latin typeface="Verdana" panose="020B0604030504040204" pitchFamily="34" charset="0"/>
              </a:rPr>
              <a:t>Angel Island </a:t>
            </a:r>
            <a:r>
              <a:rPr lang="en-US" altLang="en-US" b="1" dirty="0"/>
              <a:t>–</a:t>
            </a:r>
            <a:r>
              <a:rPr lang="en-US" altLang="en-US" dirty="0">
                <a:latin typeface="Verdana" panose="020B0604030504040204" pitchFamily="34" charset="0"/>
              </a:rPr>
              <a:t> immigrant processing station that opened in San Francisco Bay in 1910</a:t>
            </a:r>
          </a:p>
        </p:txBody>
      </p:sp>
    </p:spTree>
    <p:extLst>
      <p:ext uri="{BB962C8B-B14F-4D97-AF65-F5344CB8AC3E}">
        <p14:creationId xmlns:p14="http://schemas.microsoft.com/office/powerpoint/2010/main" val="32606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52400"/>
            <a:ext cx="4800600" cy="6248400"/>
          </a:xfrm>
          <a:solidFill>
            <a:schemeClr val="tx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09900"/>
                </a:solidFill>
              </a:rPr>
              <a:t>How…Asian immigration was limited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2800" b="1" u="sng">
                <a:solidFill>
                  <a:srgbClr val="009900"/>
                </a:solidFill>
              </a:rPr>
              <a:t>Chinese Exclusion Act (1882)</a:t>
            </a:r>
            <a:r>
              <a:rPr lang="en-US" altLang="en-US" sz="2800">
                <a:solidFill>
                  <a:srgbClr val="009900"/>
                </a:solidFill>
              </a:rPr>
              <a:t>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>
                <a:solidFill>
                  <a:srgbClr val="009900"/>
                </a:solidFill>
              </a:rPr>
              <a:t>stop Chinese labor immigration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2800" b="1" u="sng">
                <a:solidFill>
                  <a:srgbClr val="009900"/>
                </a:solidFill>
              </a:rPr>
              <a:t>Gentlemen’s Agreement (1907)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>
                <a:solidFill>
                  <a:srgbClr val="009900"/>
                </a:solidFill>
              </a:rPr>
              <a:t>Japan agreed- no passports for Japanese laborers to USA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>
                <a:solidFill>
                  <a:srgbClr val="009900"/>
                </a:solidFill>
              </a:rPr>
              <a:t>San Francisco agreed to end segregation of Asian students in public schools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228600"/>
            <a:ext cx="4267200" cy="385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6" descr="arrivals_angelis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29000"/>
            <a:ext cx="4191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45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 alt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 altLang="en-US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9177338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2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 altLang="en-US" smtClean="0"/>
          </a:p>
        </p:txBody>
      </p:sp>
      <p:pic>
        <p:nvPicPr>
          <p:cNvPr id="2662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51938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41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 alt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 altLang="en-US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-33338"/>
            <a:ext cx="7240588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67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2362200" y="1617663"/>
            <a:ext cx="2743200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Verdana" panose="020B0604030504040204" pitchFamily="34" charset="0"/>
              </a:rPr>
              <a:t>Some Chinese immigrants were detained at Angel Island</a:t>
            </a:r>
            <a:r>
              <a:rPr lang="en-US" altLang="en-US">
                <a:solidFill>
                  <a:srgbClr val="0033CC"/>
                </a:solidFill>
                <a:latin typeface="Verdana" panose="020B0604030504040204" pitchFamily="34" charset="0"/>
              </a:rPr>
              <a:t> for weeks or months in poor conditions.</a:t>
            </a:r>
            <a:br>
              <a:rPr lang="en-US" altLang="en-US">
                <a:solidFill>
                  <a:srgbClr val="0033CC"/>
                </a:solidFill>
                <a:latin typeface="Verdana" panose="020B0604030504040204" pitchFamily="34" charset="0"/>
              </a:rPr>
            </a:br>
            <a:endParaRPr lang="en-US" altLang="en-US">
              <a:solidFill>
                <a:srgbClr val="0033CC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Verdana" panose="020B0604030504040204" pitchFamily="34" charset="0"/>
              </a:rPr>
              <a:t>They waited to see if they would be allowed to </a:t>
            </a:r>
            <a:r>
              <a:rPr lang="en-US" altLang="en-US">
                <a:solidFill>
                  <a:srgbClr val="0033CC"/>
                </a:solidFill>
                <a:latin typeface="Verdana" panose="020B0604030504040204" pitchFamily="34" charset="0"/>
              </a:rPr>
              <a:t>stay in the U.S.</a:t>
            </a:r>
          </a:p>
        </p:txBody>
      </p:sp>
      <p:pic>
        <p:nvPicPr>
          <p:cNvPr id="28675" name="Picture 6" descr="HSUS_ch14_S1_AngelIs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43050"/>
            <a:ext cx="47244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18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8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8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 altLang="en-US" smtClean="0"/>
          </a:p>
        </p:txBody>
      </p:sp>
      <p:pic>
        <p:nvPicPr>
          <p:cNvPr id="307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5008563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6" descr="arrivals_angelis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7432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16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ext Box 129"/>
          <p:cNvSpPr txBox="1">
            <a:spLocks noChangeArrowheads="1"/>
          </p:cNvSpPr>
          <p:nvPr/>
        </p:nvSpPr>
        <p:spPr bwMode="auto">
          <a:xfrm>
            <a:off x="2590800" y="5181600"/>
            <a:ext cx="723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latin typeface="Verdana" panose="020B0604030504040204" pitchFamily="34" charset="0"/>
              </a:rPr>
              <a:t>Large cities such as New York and Chicago had huge immigrant populations by 1890.</a:t>
            </a:r>
          </a:p>
        </p:txBody>
      </p:sp>
      <p:grpSp>
        <p:nvGrpSpPr>
          <p:cNvPr id="31747" name="Group 3"/>
          <p:cNvGrpSpPr>
            <a:grpSpLocks/>
          </p:cNvGrpSpPr>
          <p:nvPr/>
        </p:nvGrpSpPr>
        <p:grpSpPr bwMode="auto">
          <a:xfrm>
            <a:off x="2286000" y="1752600"/>
            <a:ext cx="4267200" cy="2971800"/>
            <a:chOff x="432" y="1488"/>
            <a:chExt cx="2640" cy="2304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 rot="5400000" flipH="1">
              <a:off x="600" y="1320"/>
              <a:ext cx="2304" cy="2640"/>
            </a:xfrm>
            <a:prstGeom prst="upArrowCallout">
              <a:avLst>
                <a:gd name="adj1" fmla="val 13417"/>
                <a:gd name="adj2" fmla="val 12500"/>
                <a:gd name="adj3" fmla="val 18137"/>
                <a:gd name="adj4" fmla="val 73338"/>
              </a:avLst>
            </a:prstGeom>
            <a:gradFill rotWithShape="1">
              <a:gsLst>
                <a:gs pos="0">
                  <a:srgbClr val="00B0F0">
                    <a:alpha val="50000"/>
                  </a:srgbClr>
                </a:gs>
                <a:gs pos="100000">
                  <a:schemeClr val="bg1"/>
                </a:gs>
              </a:gsLst>
              <a:lin ang="135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1750" name="Text Box 7"/>
            <p:cNvSpPr txBox="1">
              <a:spLocks noChangeArrowheads="1"/>
            </p:cNvSpPr>
            <p:nvPr/>
          </p:nvSpPr>
          <p:spPr bwMode="auto">
            <a:xfrm>
              <a:off x="481" y="1680"/>
              <a:ext cx="1823" cy="1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Verdana" panose="020B0604030504040204" pitchFamily="34" charset="0"/>
                </a:rPr>
                <a:t>Once in America, immigrants had to </a:t>
              </a:r>
              <a:r>
                <a:rPr lang="en-US" altLang="en-US">
                  <a:solidFill>
                    <a:srgbClr val="0033CC"/>
                  </a:solidFill>
                  <a:latin typeface="Verdana" panose="020B0604030504040204" pitchFamily="34" charset="0"/>
                </a:rPr>
                <a:t>find a home and work.</a:t>
              </a:r>
              <a:r>
                <a:rPr lang="en-US" altLang="en-US">
                  <a:latin typeface="Verdana" panose="020B0604030504040204" pitchFamily="34" charset="0"/>
                </a:rPr>
                <a:t> They also had to </a:t>
              </a:r>
              <a:r>
                <a:rPr lang="en-US" altLang="en-US">
                  <a:solidFill>
                    <a:srgbClr val="0033CC"/>
                  </a:solidFill>
                  <a:latin typeface="Verdana" panose="020B0604030504040204" pitchFamily="34" charset="0"/>
                </a:rPr>
                <a:t>learn English and new customs.</a:t>
              </a:r>
            </a:p>
          </p:txBody>
        </p:sp>
      </p:grpSp>
      <p:sp>
        <p:nvSpPr>
          <p:cNvPr id="214022" name="Text Box 129"/>
          <p:cNvSpPr txBox="1">
            <a:spLocks noChangeArrowheads="1"/>
          </p:cNvSpPr>
          <p:nvPr/>
        </p:nvSpPr>
        <p:spPr bwMode="auto">
          <a:xfrm>
            <a:off x="6934200" y="2241550"/>
            <a:ext cx="3124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latin typeface="Verdana" panose="020B0604030504040204" pitchFamily="34" charset="0"/>
              </a:rPr>
              <a:t>Many stayed in cities and took jobs in factories. They lived in </a:t>
            </a:r>
            <a:r>
              <a:rPr lang="en-US" altLang="en-US">
                <a:solidFill>
                  <a:srgbClr val="0033CC"/>
                </a:solidFill>
                <a:latin typeface="Verdana" panose="020B0604030504040204" pitchFamily="34" charset="0"/>
              </a:rPr>
              <a:t>ethnic neighborhoods called ghettoes. </a:t>
            </a:r>
          </a:p>
        </p:txBody>
      </p:sp>
    </p:spTree>
    <p:extLst>
      <p:ext uri="{BB962C8B-B14F-4D97-AF65-F5344CB8AC3E}">
        <p14:creationId xmlns:p14="http://schemas.microsoft.com/office/powerpoint/2010/main" val="395843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/>
      <p:bldP spid="2140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AutoShape 2"/>
          <p:cNvSpPr>
            <a:spLocks noChangeArrowheads="1"/>
          </p:cNvSpPr>
          <p:nvPr/>
        </p:nvSpPr>
        <p:spPr bwMode="auto">
          <a:xfrm rot="10792560" flipH="1">
            <a:off x="2584450" y="1520826"/>
            <a:ext cx="6934200" cy="1831975"/>
          </a:xfrm>
          <a:prstGeom prst="upArrowCallout">
            <a:avLst>
              <a:gd name="adj1" fmla="val 47068"/>
              <a:gd name="adj2" fmla="val 40024"/>
              <a:gd name="adj3" fmla="val 24014"/>
              <a:gd name="adj4" fmla="val 53014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3795" name="Text Box 129"/>
          <p:cNvSpPr txBox="1">
            <a:spLocks noChangeArrowheads="1"/>
          </p:cNvSpPr>
          <p:nvPr/>
        </p:nvSpPr>
        <p:spPr bwMode="auto">
          <a:xfrm>
            <a:off x="2667000" y="1601788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1">
                <a:latin typeface="Verdana" panose="020B0604030504040204" pitchFamily="34" charset="0"/>
              </a:rPr>
              <a:t>Immigrants had some help coping with their new surroundings.</a:t>
            </a:r>
          </a:p>
        </p:txBody>
      </p:sp>
      <p:sp>
        <p:nvSpPr>
          <p:cNvPr id="216068" name="Text Box 130"/>
          <p:cNvSpPr txBox="1">
            <a:spLocks noChangeArrowheads="1"/>
          </p:cNvSpPr>
          <p:nvPr/>
        </p:nvSpPr>
        <p:spPr bwMode="auto">
          <a:xfrm>
            <a:off x="2590800" y="3657601"/>
            <a:ext cx="7391400" cy="232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60000"/>
              </a:spcAft>
              <a:buFont typeface="Times" panose="02020603050405020304" pitchFamily="18" charset="0"/>
              <a:buChar char="•"/>
            </a:pPr>
            <a:r>
              <a:rPr lang="en-US" altLang="en-US">
                <a:latin typeface="Verdana" panose="020B0604030504040204" pitchFamily="34" charset="0"/>
              </a:rPr>
              <a:t>Settlement houses ran </a:t>
            </a:r>
            <a:r>
              <a:rPr lang="en-US" altLang="en-US" b="1">
                <a:solidFill>
                  <a:srgbClr val="FF0000"/>
                </a:solidFill>
                <a:latin typeface="Verdana" panose="020B0604030504040204" pitchFamily="34" charset="0"/>
              </a:rPr>
              <a:t>Americanization </a:t>
            </a:r>
            <a:r>
              <a:rPr lang="en-US" altLang="en-US">
                <a:latin typeface="Verdana" panose="020B0604030504040204" pitchFamily="34" charset="0"/>
              </a:rPr>
              <a:t>programs to help recent immigrants </a:t>
            </a:r>
            <a:r>
              <a:rPr lang="en-US" altLang="en-US">
                <a:solidFill>
                  <a:srgbClr val="0033CC"/>
                </a:solidFill>
                <a:latin typeface="Verdana" panose="020B0604030504040204" pitchFamily="34" charset="0"/>
              </a:rPr>
              <a:t>learn English and adopt American dress and diet.</a:t>
            </a:r>
          </a:p>
          <a:p>
            <a:pPr eaLnBrk="1" hangingPunct="1">
              <a:spcAft>
                <a:spcPct val="60000"/>
              </a:spcAft>
              <a:buFont typeface="Times" panose="02020603050405020304" pitchFamily="18" charset="0"/>
              <a:buChar char="•"/>
            </a:pPr>
            <a:r>
              <a:rPr lang="en-US" altLang="en-US">
                <a:latin typeface="Verdana" panose="020B0604030504040204" pitchFamily="34" charset="0"/>
              </a:rPr>
              <a:t>Immigrants formed </a:t>
            </a:r>
            <a:r>
              <a:rPr lang="en-US" altLang="en-US">
                <a:solidFill>
                  <a:srgbClr val="0033CC"/>
                </a:solidFill>
                <a:latin typeface="Verdana" panose="020B0604030504040204" pitchFamily="34" charset="0"/>
              </a:rPr>
              <a:t>fraternal associations</a:t>
            </a:r>
            <a:r>
              <a:rPr lang="en-US" altLang="en-US">
                <a:latin typeface="Verdana" panose="020B0604030504040204" pitchFamily="34" charset="0"/>
              </a:rPr>
              <a:t> </a:t>
            </a:r>
            <a:r>
              <a:rPr lang="en-US" altLang="en-US" b="1"/>
              <a:t>–</a:t>
            </a:r>
            <a:r>
              <a:rPr lang="en-US" altLang="en-US"/>
              <a:t> </a:t>
            </a:r>
            <a:r>
              <a:rPr lang="en-US" altLang="en-US">
                <a:latin typeface="Verdana" panose="020B0604030504040204" pitchFamily="34" charset="0"/>
              </a:rPr>
              <a:t>based on ethnic or religious identity</a:t>
            </a:r>
            <a:r>
              <a:rPr lang="en-US" altLang="en-US"/>
              <a:t> </a:t>
            </a:r>
            <a:r>
              <a:rPr lang="en-US" altLang="en-US" b="1"/>
              <a:t>–</a:t>
            </a:r>
            <a:r>
              <a:rPr lang="en-US" altLang="en-US"/>
              <a:t> </a:t>
            </a:r>
            <a:r>
              <a:rPr lang="en-US" altLang="en-US">
                <a:latin typeface="Verdana" panose="020B0604030504040204" pitchFamily="34" charset="0"/>
              </a:rPr>
              <a:t>which provided </a:t>
            </a:r>
            <a:r>
              <a:rPr lang="en-US" altLang="en-US">
                <a:solidFill>
                  <a:srgbClr val="0033CC"/>
                </a:solidFill>
                <a:latin typeface="Verdana" panose="020B0604030504040204" pitchFamily="34" charset="0"/>
              </a:rPr>
              <a:t>social services and financial assistance.</a:t>
            </a:r>
          </a:p>
        </p:txBody>
      </p:sp>
    </p:spTree>
    <p:extLst>
      <p:ext uri="{BB962C8B-B14F-4D97-AF65-F5344CB8AC3E}">
        <p14:creationId xmlns:p14="http://schemas.microsoft.com/office/powerpoint/2010/main" val="65931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6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6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6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6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3"/>
          <p:cNvGrpSpPr>
            <a:grpSpLocks/>
          </p:cNvGrpSpPr>
          <p:nvPr/>
        </p:nvGrpSpPr>
        <p:grpSpPr bwMode="auto">
          <a:xfrm>
            <a:off x="2286000" y="1752600"/>
            <a:ext cx="4267200" cy="3276600"/>
            <a:chOff x="432" y="1488"/>
            <a:chExt cx="2640" cy="2304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 rot="5400000" flipH="1">
              <a:off x="600" y="1320"/>
              <a:ext cx="2304" cy="2640"/>
            </a:xfrm>
            <a:prstGeom prst="upArrowCallout">
              <a:avLst>
                <a:gd name="adj1" fmla="val 13417"/>
                <a:gd name="adj2" fmla="val 12500"/>
                <a:gd name="adj3" fmla="val 18137"/>
                <a:gd name="adj4" fmla="val 73338"/>
              </a:avLst>
            </a:prstGeom>
            <a:gradFill rotWithShape="1">
              <a:gsLst>
                <a:gs pos="0">
                  <a:srgbClr val="00B0F0">
                    <a:alpha val="50000"/>
                  </a:srgbClr>
                </a:gs>
                <a:gs pos="100000">
                  <a:schemeClr val="bg1"/>
                </a:gs>
              </a:gsLst>
              <a:lin ang="135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845" name="Text Box 7"/>
            <p:cNvSpPr txBox="1">
              <a:spLocks noChangeArrowheads="1"/>
            </p:cNvSpPr>
            <p:nvPr/>
          </p:nvSpPr>
          <p:spPr bwMode="auto">
            <a:xfrm>
              <a:off x="481" y="1680"/>
              <a:ext cx="1823" cy="1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Verdana" panose="020B0604030504040204" pitchFamily="34" charset="0"/>
                </a:rPr>
                <a:t>Many believed that American society was a </a:t>
              </a:r>
              <a:r>
                <a:rPr lang="en-US" altLang="en-US" b="1">
                  <a:solidFill>
                    <a:srgbClr val="FF0000"/>
                  </a:solidFill>
                  <a:latin typeface="Verdana" panose="020B0604030504040204" pitchFamily="34" charset="0"/>
                </a:rPr>
                <a:t>“melting pot”</a:t>
              </a:r>
              <a:r>
                <a:rPr lang="en-US" altLang="en-US">
                  <a:latin typeface="Verdana" panose="020B0604030504040204" pitchFamily="34" charset="0"/>
                </a:rPr>
                <a:t> where </a:t>
              </a:r>
              <a:r>
                <a:rPr lang="en-US" altLang="en-US">
                  <a:solidFill>
                    <a:srgbClr val="0033CC"/>
                  </a:solidFill>
                  <a:latin typeface="Verdana" panose="020B0604030504040204" pitchFamily="34" charset="0"/>
                </a:rPr>
                <a:t>white people of different nationalities blended to create a single culture.</a:t>
              </a:r>
            </a:p>
          </p:txBody>
        </p:sp>
      </p:grpSp>
      <p:sp>
        <p:nvSpPr>
          <p:cNvPr id="218118" name="Text Box 129"/>
          <p:cNvSpPr txBox="1">
            <a:spLocks noChangeArrowheads="1"/>
          </p:cNvSpPr>
          <p:nvPr/>
        </p:nvSpPr>
        <p:spPr bwMode="auto">
          <a:xfrm>
            <a:off x="6934200" y="2576513"/>
            <a:ext cx="31242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latin typeface="Verdana" panose="020B0604030504040204" pitchFamily="34" charset="0"/>
              </a:rPr>
              <a:t>This model </a:t>
            </a:r>
            <a:r>
              <a:rPr lang="en-US" altLang="en-US">
                <a:solidFill>
                  <a:srgbClr val="0033CC"/>
                </a:solidFill>
                <a:latin typeface="Verdana" panose="020B0604030504040204" pitchFamily="34" charset="0"/>
              </a:rPr>
              <a:t>excluded Asian immigrants,</a:t>
            </a:r>
            <a:r>
              <a:rPr lang="en-US" altLang="en-US">
                <a:latin typeface="Verdana" panose="020B0604030504040204" pitchFamily="34" charset="0"/>
              </a:rPr>
              <a:t> who became targets of social and legal discrimination.</a:t>
            </a:r>
            <a:endParaRPr lang="en-US" altLang="en-US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35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443663" y="3789364"/>
            <a:ext cx="3124200" cy="1392237"/>
            <a:chOff x="3072" y="2579"/>
            <a:chExt cx="1968" cy="877"/>
          </a:xfrm>
        </p:grpSpPr>
        <p:sp>
          <p:nvSpPr>
            <p:cNvPr id="220163" name="Rectangle 3"/>
            <p:cNvSpPr>
              <a:spLocks noChangeArrowheads="1"/>
            </p:cNvSpPr>
            <p:nvPr/>
          </p:nvSpPr>
          <p:spPr bwMode="auto">
            <a:xfrm>
              <a:off x="3072" y="2579"/>
              <a:ext cx="1968" cy="87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ED273"/>
                </a:gs>
              </a:gsLst>
              <a:lin ang="5400000" scaled="1"/>
            </a:gradFill>
            <a:ln w="12700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Verdana" pitchFamily="34" charset="0"/>
              </a:endParaRPr>
            </a:p>
          </p:txBody>
        </p:sp>
        <p:sp>
          <p:nvSpPr>
            <p:cNvPr id="37901" name="Text Box 21"/>
            <p:cNvSpPr txBox="1">
              <a:spLocks noChangeArrowheads="1"/>
            </p:cNvSpPr>
            <p:nvPr/>
          </p:nvSpPr>
          <p:spPr bwMode="auto">
            <a:xfrm>
              <a:off x="3120" y="2653"/>
              <a:ext cx="1872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anose="020B0604030504040204" pitchFamily="34" charset="0"/>
                </a:rPr>
                <a:t>Immigrants’ children, however, </a:t>
              </a:r>
              <a:r>
                <a:rPr lang="en-US" altLang="en-US" sz="2000">
                  <a:solidFill>
                    <a:srgbClr val="0033CC"/>
                  </a:solidFill>
                  <a:latin typeface="Verdana" panose="020B0604030504040204" pitchFamily="34" charset="0"/>
                </a:rPr>
                <a:t>became more Americanized.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633663" y="3789364"/>
            <a:ext cx="3962400" cy="2001837"/>
            <a:chOff x="699" y="2387"/>
            <a:chExt cx="2496" cy="1261"/>
          </a:xfrm>
        </p:grpSpPr>
        <p:sp>
          <p:nvSpPr>
            <p:cNvPr id="220165" name="AutoShape 5"/>
            <p:cNvSpPr>
              <a:spLocks noChangeArrowheads="1"/>
            </p:cNvSpPr>
            <p:nvPr/>
          </p:nvSpPr>
          <p:spPr bwMode="auto">
            <a:xfrm rot="16200000">
              <a:off x="2595" y="2601"/>
              <a:ext cx="576" cy="624"/>
            </a:xfrm>
            <a:prstGeom prst="downArrow">
              <a:avLst>
                <a:gd name="adj1" fmla="val 49741"/>
                <a:gd name="adj2" fmla="val 34205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37897" name="Group 6"/>
            <p:cNvGrpSpPr>
              <a:grpSpLocks/>
            </p:cNvGrpSpPr>
            <p:nvPr/>
          </p:nvGrpSpPr>
          <p:grpSpPr bwMode="auto">
            <a:xfrm>
              <a:off x="699" y="2387"/>
              <a:ext cx="1968" cy="1261"/>
              <a:chOff x="672" y="2579"/>
              <a:chExt cx="1968" cy="877"/>
            </a:xfrm>
          </p:grpSpPr>
          <p:sp>
            <p:nvSpPr>
              <p:cNvPr id="220167" name="Rectangle 7"/>
              <p:cNvSpPr>
                <a:spLocks noChangeArrowheads="1"/>
              </p:cNvSpPr>
              <p:nvPr/>
            </p:nvSpPr>
            <p:spPr bwMode="auto">
              <a:xfrm>
                <a:off x="672" y="2579"/>
                <a:ext cx="1968" cy="877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83D7E5"/>
                  </a:gs>
                </a:gsLst>
                <a:lin ang="5400000" scaled="1"/>
              </a:gradFill>
              <a:ln w="12700">
                <a:solidFill>
                  <a:srgbClr val="666699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37899" name="Text Box 21"/>
              <p:cNvSpPr txBox="1">
                <a:spLocks noChangeArrowheads="1"/>
              </p:cNvSpPr>
              <p:nvPr/>
            </p:nvSpPr>
            <p:spPr bwMode="auto">
              <a:xfrm>
                <a:off x="729" y="2640"/>
                <a:ext cx="1863" cy="7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000">
                    <a:latin typeface="Verdana" panose="020B0604030504040204" pitchFamily="34" charset="0"/>
                  </a:rPr>
                  <a:t>They established their own </a:t>
                </a:r>
                <a:r>
                  <a:rPr lang="en-US" altLang="en-US" sz="2000">
                    <a:solidFill>
                      <a:srgbClr val="0033CC"/>
                    </a:solidFill>
                    <a:latin typeface="Verdana" panose="020B0604030504040204" pitchFamily="34" charset="0"/>
                  </a:rPr>
                  <a:t>fraternal lodges, schools, and religious institutions</a:t>
                </a:r>
                <a:r>
                  <a:rPr lang="en-US" altLang="en-US" sz="2000">
                    <a:latin typeface="Verdana" panose="020B0604030504040204" pitchFamily="34" charset="0"/>
                  </a:rPr>
                  <a:t> such as churches.</a:t>
                </a:r>
              </a:p>
            </p:txBody>
          </p:sp>
        </p:grpSp>
      </p:grpSp>
      <p:sp>
        <p:nvSpPr>
          <p:cNvPr id="220169" name="AutoShape 9"/>
          <p:cNvSpPr>
            <a:spLocks noChangeArrowheads="1"/>
          </p:cNvSpPr>
          <p:nvPr/>
        </p:nvSpPr>
        <p:spPr bwMode="auto">
          <a:xfrm>
            <a:off x="3614738" y="2570163"/>
            <a:ext cx="914400" cy="1295400"/>
          </a:xfrm>
          <a:prstGeom prst="downArrow">
            <a:avLst>
              <a:gd name="adj1" fmla="val 50000"/>
              <a:gd name="adj2" fmla="val 35417"/>
            </a:avLst>
          </a:prstGeom>
          <a:gradFill rotWithShape="1">
            <a:gsLst>
              <a:gs pos="0">
                <a:srgbClr val="C9C9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vert="eaVert"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37893" name="Group 10"/>
          <p:cNvGrpSpPr>
            <a:grpSpLocks/>
          </p:cNvGrpSpPr>
          <p:nvPr/>
        </p:nvGrpSpPr>
        <p:grpSpPr bwMode="auto">
          <a:xfrm>
            <a:off x="2619375" y="1828800"/>
            <a:ext cx="6948488" cy="935038"/>
            <a:chOff x="663" y="1104"/>
            <a:chExt cx="4377" cy="829"/>
          </a:xfrm>
        </p:grpSpPr>
        <p:sp>
          <p:nvSpPr>
            <p:cNvPr id="220171" name="Rectangle 11"/>
            <p:cNvSpPr>
              <a:spLocks noChangeArrowheads="1"/>
            </p:cNvSpPr>
            <p:nvPr/>
          </p:nvSpPr>
          <p:spPr bwMode="auto">
            <a:xfrm>
              <a:off x="663" y="1104"/>
              <a:ext cx="4377" cy="829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9C9FF"/>
                </a:gs>
              </a:gsLst>
              <a:lin ang="5400000" scaled="1"/>
            </a:gradFill>
            <a:ln w="12700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7895" name="Text Box 21"/>
            <p:cNvSpPr txBox="1">
              <a:spLocks noChangeArrowheads="1"/>
            </p:cNvSpPr>
            <p:nvPr/>
          </p:nvSpPr>
          <p:spPr bwMode="auto">
            <a:xfrm>
              <a:off x="720" y="1165"/>
              <a:ext cx="4272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 sz="2000" b="1">
                  <a:latin typeface="Verdana" panose="020B0604030504040204" pitchFamily="34" charset="0"/>
                </a:rPr>
                <a:t>Despite the hopes of settlement workers, immigrants often held on to their traditions.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85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9"/>
          <p:cNvSpPr txBox="1">
            <a:spLocks noChangeArrowheads="1"/>
          </p:cNvSpPr>
          <p:nvPr/>
        </p:nvSpPr>
        <p:spPr bwMode="auto">
          <a:xfrm>
            <a:off x="1979614" y="1141413"/>
            <a:ext cx="7850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Verdana" panose="020B0604030504040204" pitchFamily="34" charset="0"/>
              </a:rPr>
              <a:t>Terms and People</a:t>
            </a:r>
            <a:r>
              <a:rPr lang="en-US" altLang="en-US" sz="1800" b="1">
                <a:latin typeface="Verdana" panose="020B0604030504040204" pitchFamily="34" charset="0"/>
              </a:rPr>
              <a:t> </a:t>
            </a:r>
            <a:r>
              <a:rPr lang="en-US" altLang="en-US" sz="1800">
                <a:latin typeface="Verdana" panose="020B0604030504040204" pitchFamily="34" charset="0"/>
              </a:rPr>
              <a:t>(continued)</a:t>
            </a:r>
          </a:p>
        </p:txBody>
      </p:sp>
      <p:sp>
        <p:nvSpPr>
          <p:cNvPr id="9219" name="Rectangle 13"/>
          <p:cNvSpPr>
            <a:spLocks noChangeArrowheads="1"/>
          </p:cNvSpPr>
          <p:nvPr/>
        </p:nvSpPr>
        <p:spPr bwMode="auto">
          <a:xfrm>
            <a:off x="2362201" y="1828800"/>
            <a:ext cx="7769225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  <a:latin typeface="Verdana" panose="020B0604030504040204" pitchFamily="34" charset="0"/>
              </a:rPr>
              <a:t>Americanization </a:t>
            </a:r>
            <a:r>
              <a:rPr lang="en-US" altLang="en-US" b="1"/>
              <a:t>–</a:t>
            </a:r>
            <a:r>
              <a:rPr lang="en-US" altLang="en-US">
                <a:latin typeface="Verdana" panose="020B0604030504040204" pitchFamily="34" charset="0"/>
              </a:rPr>
              <a:t> belief that assimilating immigrants into American society would make them more loyal citizens</a:t>
            </a:r>
            <a:endParaRPr lang="en-US" altLang="en-US" b="1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>
              <a:lnSpc>
                <a:spcPct val="110000"/>
              </a:lnSpc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  <a:latin typeface="Verdana" panose="020B0604030504040204" pitchFamily="34" charset="0"/>
              </a:rPr>
              <a:t>“melting pot” </a:t>
            </a:r>
            <a:r>
              <a:rPr lang="en-US" altLang="en-US" b="1"/>
              <a:t>–</a:t>
            </a:r>
            <a:r>
              <a:rPr lang="en-US" altLang="en-US">
                <a:latin typeface="Verdana" panose="020B0604030504040204" pitchFamily="34" charset="0"/>
              </a:rPr>
              <a:t> society in which people of different nationalities assimilate to form one culture</a:t>
            </a:r>
          </a:p>
          <a:p>
            <a:pPr>
              <a:lnSpc>
                <a:spcPct val="110000"/>
              </a:lnSpc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  <a:latin typeface="Verdana" panose="020B0604030504040204" pitchFamily="34" charset="0"/>
              </a:rPr>
              <a:t>nativism </a:t>
            </a:r>
            <a:r>
              <a:rPr lang="en-US" altLang="en-US" b="1"/>
              <a:t>–</a:t>
            </a:r>
            <a:r>
              <a:rPr lang="en-US" altLang="en-US">
                <a:latin typeface="Verdana" panose="020B0604030504040204" pitchFamily="34" charset="0"/>
              </a:rPr>
              <a:t> belief that native-born white Americans are superior to newcomers</a:t>
            </a:r>
          </a:p>
          <a:p>
            <a:pPr>
              <a:lnSpc>
                <a:spcPct val="110000"/>
              </a:lnSpc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  <a:latin typeface="Verdana" panose="020B0604030504040204" pitchFamily="34" charset="0"/>
              </a:rPr>
              <a:t>Chinese Exclusion Act</a:t>
            </a:r>
            <a:r>
              <a:rPr lang="en-US" altLang="en-US">
                <a:latin typeface="Verdana" panose="020B0604030504040204" pitchFamily="34" charset="0"/>
              </a:rPr>
              <a:t> </a:t>
            </a:r>
            <a:r>
              <a:rPr lang="en-US" altLang="en-US" b="1"/>
              <a:t>–</a:t>
            </a:r>
            <a:r>
              <a:rPr lang="en-US" altLang="en-US">
                <a:latin typeface="Verdana" panose="020B0604030504040204" pitchFamily="34" charset="0"/>
              </a:rPr>
              <a:t> 1882 law that prohibited immigration by Chinese laborers</a:t>
            </a:r>
          </a:p>
        </p:txBody>
      </p:sp>
    </p:spTree>
    <p:extLst>
      <p:ext uri="{BB962C8B-B14F-4D97-AF65-F5344CB8AC3E}">
        <p14:creationId xmlns:p14="http://schemas.microsoft.com/office/powerpoint/2010/main" val="1524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2"/>
          <p:cNvSpPr>
            <a:spLocks noChangeArrowheads="1"/>
          </p:cNvSpPr>
          <p:nvPr/>
        </p:nvSpPr>
        <p:spPr bwMode="auto">
          <a:xfrm>
            <a:off x="6477000" y="1752600"/>
            <a:ext cx="3733800" cy="158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latin typeface="Verdana" panose="020B0604030504040204" pitchFamily="34" charset="0"/>
              </a:rPr>
              <a:t>Immigrants often dealt with </a:t>
            </a:r>
            <a:r>
              <a:rPr lang="en-US" altLang="en-US" b="1">
                <a:solidFill>
                  <a:srgbClr val="FF0000"/>
                </a:solidFill>
                <a:latin typeface="Verdana" panose="020B0604030504040204" pitchFamily="34" charset="0"/>
              </a:rPr>
              <a:t>nativism</a:t>
            </a:r>
            <a:r>
              <a:rPr lang="en-US" altLang="en-US" b="1">
                <a:latin typeface="Verdana" panose="020B0604030504040204" pitchFamily="34" charset="0"/>
              </a:rPr>
              <a:t> </a:t>
            </a:r>
            <a:r>
              <a:rPr lang="en-US" altLang="en-US">
                <a:latin typeface="Verdana" panose="020B0604030504040204" pitchFamily="34" charset="0"/>
              </a:rPr>
              <a:t>and hostility from native-born white Americans.</a:t>
            </a:r>
          </a:p>
        </p:txBody>
      </p:sp>
      <p:pic>
        <p:nvPicPr>
          <p:cNvPr id="39939" name="Picture 22" descr="HSUS_ch14_S1_ImmgrntWelc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905001"/>
            <a:ext cx="4397375" cy="36226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35" name="Rectangle 22"/>
          <p:cNvSpPr>
            <a:spLocks noChangeArrowheads="1"/>
          </p:cNvSpPr>
          <p:nvPr/>
        </p:nvSpPr>
        <p:spPr bwMode="auto">
          <a:xfrm>
            <a:off x="6477000" y="4038600"/>
            <a:ext cx="3733800" cy="158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latin typeface="Verdana" panose="020B0604030504040204" pitchFamily="34" charset="0"/>
              </a:rPr>
              <a:t>Religious differences and</a:t>
            </a:r>
            <a:r>
              <a:rPr lang="en-US" altLang="en-US"/>
              <a:t> </a:t>
            </a:r>
            <a:r>
              <a:rPr lang="en-US" altLang="en-US">
                <a:latin typeface="Verdana" panose="020B0604030504040204" pitchFamily="34" charset="0"/>
              </a:rPr>
              <a:t>competition for jobs and housing led to divisions and prejudices.</a:t>
            </a:r>
          </a:p>
        </p:txBody>
      </p:sp>
    </p:spTree>
    <p:extLst>
      <p:ext uri="{BB962C8B-B14F-4D97-AF65-F5344CB8AC3E}">
        <p14:creationId xmlns:p14="http://schemas.microsoft.com/office/powerpoint/2010/main" val="105401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2362200" y="2438400"/>
            <a:ext cx="7467600" cy="3352800"/>
          </a:xfrm>
          <a:prstGeom prst="rect">
            <a:avLst/>
          </a:prstGeom>
          <a:gradFill rotWithShape="1">
            <a:gsLst>
              <a:gs pos="0">
                <a:schemeClr val="bg1">
                  <a:alpha val="75000"/>
                </a:schemeClr>
              </a:gs>
              <a:gs pos="100000">
                <a:srgbClr val="C9C9FF"/>
              </a:gs>
            </a:gsLst>
            <a:lin ang="0" scaled="1"/>
          </a:gradFill>
          <a:ln w="19050">
            <a:solidFill>
              <a:srgbClr val="666699"/>
            </a:solidFill>
            <a:miter lim="800000"/>
            <a:headEnd/>
            <a:tailEnd/>
          </a:ln>
          <a:effectLst>
            <a:outerShdw dist="4579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graphicFrame>
        <p:nvGraphicFramePr>
          <p:cNvPr id="228377" name="Group 25"/>
          <p:cNvGraphicFramePr>
            <a:graphicFrameLocks noGrp="1"/>
          </p:cNvGraphicFramePr>
          <p:nvPr/>
        </p:nvGraphicFramePr>
        <p:xfrm>
          <a:off x="2362200" y="1219200"/>
          <a:ext cx="7467600" cy="762000"/>
        </p:xfrm>
        <a:graphic>
          <a:graphicData uri="http://schemas.openxmlformats.org/drawingml/2006/table">
            <a:tbl>
              <a:tblPr/>
              <a:tblGrid>
                <a:gridCol w="746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In 1882, Congress started to restrict immigration to the United States.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8385" name="Group 33"/>
          <p:cNvGraphicFramePr>
            <a:graphicFrameLocks noGrp="1"/>
          </p:cNvGraphicFramePr>
          <p:nvPr/>
        </p:nvGraphicFramePr>
        <p:xfrm>
          <a:off x="2590800" y="2676526"/>
          <a:ext cx="6934200" cy="2886075"/>
        </p:xfrm>
        <a:graphic>
          <a:graphicData uri="http://schemas.openxmlformats.org/drawingml/2006/table">
            <a:tbl>
              <a:tblPr/>
              <a:tblGrid>
                <a:gridCol w="693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6075">
                <a:tc>
                  <a:txBody>
                    <a:bodyPr/>
                    <a:lstStyle/>
                    <a:p>
                      <a:pPr marL="2365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800"/>
                        </a:spcAft>
                        <a:buClrTx/>
                        <a:buSzTx/>
                        <a:buFont typeface="Times" pitchFamily="28" charset="0"/>
                        <a:buChar char="•"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The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Chinese Exclusion Act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prohibited immigration by Chinese laborers,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limited the rights of Chinese immigrants in the U.S., and forbade the naturalization of Chinese residents.</a:t>
                      </a:r>
                    </a:p>
                    <a:p>
                      <a:pPr marL="2365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800"/>
                        </a:spcAft>
                        <a:buClrTx/>
                        <a:buSzTx/>
                        <a:buFont typeface="Times" pitchFamily="28" charset="0"/>
                        <a:buChar char="•"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Congress passed another law that prohibited the immigration of anyone who was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 criminal, immoral, a pauper, or likely to need public assistance.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73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4288"/>
            <a:ext cx="7324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78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AutoShape 2"/>
          <p:cNvSpPr>
            <a:spLocks noChangeArrowheads="1"/>
          </p:cNvSpPr>
          <p:nvPr/>
        </p:nvSpPr>
        <p:spPr bwMode="auto">
          <a:xfrm rot="10792560" flipH="1">
            <a:off x="2582863" y="1295401"/>
            <a:ext cx="7092950" cy="1598613"/>
          </a:xfrm>
          <a:prstGeom prst="upArrowCallout">
            <a:avLst>
              <a:gd name="adj1" fmla="val 55174"/>
              <a:gd name="adj2" fmla="val 46917"/>
              <a:gd name="adj3" fmla="val 24014"/>
              <a:gd name="adj4" fmla="val 53014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45059" name="Text Box 129"/>
          <p:cNvSpPr txBox="1">
            <a:spLocks noChangeArrowheads="1"/>
          </p:cNvSpPr>
          <p:nvPr/>
        </p:nvSpPr>
        <p:spPr bwMode="auto">
          <a:xfrm>
            <a:off x="2667000" y="1479550"/>
            <a:ext cx="7010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b="1">
                <a:latin typeface="Verdana" panose="020B0604030504040204" pitchFamily="34" charset="0"/>
              </a:rPr>
              <a:t>Immigrants transformed American society.</a:t>
            </a:r>
          </a:p>
        </p:txBody>
      </p:sp>
      <p:sp>
        <p:nvSpPr>
          <p:cNvPr id="230404" name="Text Box 130"/>
          <p:cNvSpPr txBox="1">
            <a:spLocks noChangeArrowheads="1"/>
          </p:cNvSpPr>
          <p:nvPr/>
        </p:nvSpPr>
        <p:spPr bwMode="auto">
          <a:xfrm>
            <a:off x="2590800" y="3236914"/>
            <a:ext cx="73914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60000"/>
              </a:spcAft>
              <a:buFont typeface="Times" panose="02020603050405020304" pitchFamily="18" charset="0"/>
              <a:buChar char="•"/>
            </a:pPr>
            <a:r>
              <a:rPr lang="en-US" altLang="en-US">
                <a:latin typeface="Verdana" panose="020B0604030504040204" pitchFamily="34" charset="0"/>
              </a:rPr>
              <a:t>They </a:t>
            </a:r>
            <a:r>
              <a:rPr lang="en-US" altLang="en-US">
                <a:solidFill>
                  <a:srgbClr val="0033CC"/>
                </a:solidFill>
                <a:latin typeface="Verdana" panose="020B0604030504040204" pitchFamily="34" charset="0"/>
              </a:rPr>
              <a:t>fueled industrial growth.</a:t>
            </a:r>
          </a:p>
          <a:p>
            <a:pPr eaLnBrk="1" hangingPunct="1">
              <a:spcAft>
                <a:spcPct val="60000"/>
              </a:spcAft>
              <a:buFont typeface="Times" panose="02020603050405020304" pitchFamily="18" charset="0"/>
              <a:buChar char="•"/>
            </a:pPr>
            <a:r>
              <a:rPr lang="en-US" altLang="en-US">
                <a:latin typeface="Verdana" panose="020B0604030504040204" pitchFamily="34" charset="0"/>
              </a:rPr>
              <a:t>They helped </a:t>
            </a:r>
            <a:r>
              <a:rPr lang="en-US" altLang="en-US">
                <a:solidFill>
                  <a:srgbClr val="0033CC"/>
                </a:solidFill>
                <a:latin typeface="Verdana" panose="020B0604030504040204" pitchFamily="34" charset="0"/>
              </a:rPr>
              <a:t>build the railroads</a:t>
            </a:r>
            <a:r>
              <a:rPr lang="en-US" altLang="en-US">
                <a:latin typeface="Verdana" panose="020B0604030504040204" pitchFamily="34" charset="0"/>
              </a:rPr>
              <a:t> and worked in factories, mills, and mines.</a:t>
            </a:r>
          </a:p>
          <a:p>
            <a:pPr eaLnBrk="1" hangingPunct="1">
              <a:spcAft>
                <a:spcPct val="60000"/>
              </a:spcAft>
              <a:buFont typeface="Times" panose="02020603050405020304" pitchFamily="18" charset="0"/>
              <a:buChar char="•"/>
            </a:pPr>
            <a:r>
              <a:rPr lang="en-US" altLang="en-US">
                <a:latin typeface="Verdana" panose="020B0604030504040204" pitchFamily="34" charset="0"/>
              </a:rPr>
              <a:t>Their </a:t>
            </a:r>
            <a:r>
              <a:rPr lang="en-US" altLang="en-US">
                <a:solidFill>
                  <a:srgbClr val="0033CC"/>
                </a:solidFill>
                <a:latin typeface="Verdana" panose="020B0604030504040204" pitchFamily="34" charset="0"/>
              </a:rPr>
              <a:t>traditions </a:t>
            </a:r>
            <a:r>
              <a:rPr lang="en-US" altLang="en-US">
                <a:latin typeface="Verdana" panose="020B0604030504040204" pitchFamily="34" charset="0"/>
              </a:rPr>
              <a:t>became part of American culture.</a:t>
            </a:r>
          </a:p>
          <a:p>
            <a:pPr eaLnBrk="1" hangingPunct="1">
              <a:spcAft>
                <a:spcPct val="60000"/>
              </a:spcAft>
              <a:buFont typeface="Times" panose="02020603050405020304" pitchFamily="18" charset="0"/>
              <a:buChar char="•"/>
            </a:pPr>
            <a:r>
              <a:rPr lang="en-US" altLang="en-US">
                <a:latin typeface="Verdana" panose="020B0604030504040204" pitchFamily="34" charset="0"/>
              </a:rPr>
              <a:t>Increasingly, they </a:t>
            </a:r>
            <a:r>
              <a:rPr lang="en-US" altLang="en-US">
                <a:solidFill>
                  <a:srgbClr val="0033CC"/>
                </a:solidFill>
                <a:latin typeface="Verdana" panose="020B0604030504040204" pitchFamily="34" charset="0"/>
              </a:rPr>
              <a:t>became active in labor unions and politics,</a:t>
            </a:r>
            <a:r>
              <a:rPr lang="en-US" altLang="en-US">
                <a:latin typeface="Verdana" panose="020B0604030504040204" pitchFamily="34" charset="0"/>
              </a:rPr>
              <a:t> and they demanded reforms.</a:t>
            </a:r>
            <a:endParaRPr lang="en-US" altLang="en-US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87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0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0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30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30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0567" y="1145441"/>
            <a:ext cx="8791575" cy="1655762"/>
          </a:xfrm>
        </p:spPr>
        <p:txBody>
          <a:bodyPr/>
          <a:lstStyle/>
          <a:p>
            <a:r>
              <a:rPr lang="en-US" dirty="0" smtClean="0"/>
              <a:t>The Reform movement</a:t>
            </a:r>
            <a:endParaRPr lang="en-US" dirty="0"/>
          </a:p>
        </p:txBody>
      </p:sp>
      <p:pic>
        <p:nvPicPr>
          <p:cNvPr id="1026" name="Picture 2" descr="http://images.amazon.com/images/P/0486220125.01.LZZZZZZZ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70" y="1604108"/>
            <a:ext cx="5098747" cy="401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en/thumb/5/53/TheJungleSinclair.jpg/200px-TheJungleSinclai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447" y="1420860"/>
            <a:ext cx="3338251" cy="522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07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-124496"/>
            <a:ext cx="10353761" cy="1326321"/>
          </a:xfrm>
        </p:spPr>
        <p:txBody>
          <a:bodyPr/>
          <a:lstStyle/>
          <a:p>
            <a:r>
              <a:rPr lang="en-US" dirty="0" smtClean="0"/>
              <a:t>Key terms and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837127"/>
            <a:ext cx="10097105" cy="4744523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sz="2700" b="1" dirty="0">
                <a:solidFill>
                  <a:srgbClr val="00B0F0"/>
                </a:solidFill>
              </a:rPr>
              <a:t>Progressivism</a:t>
            </a:r>
            <a:r>
              <a:rPr lang="en-US" sz="2700" b="1" dirty="0"/>
              <a:t> – </a:t>
            </a:r>
            <a:r>
              <a:rPr lang="en-US" sz="2700" dirty="0"/>
              <a:t>movement that believed honest and efficient government could bring about social justice</a:t>
            </a:r>
          </a:p>
          <a:p>
            <a:pPr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sz="2700" b="1" dirty="0">
                <a:solidFill>
                  <a:srgbClr val="00B0F0"/>
                </a:solidFill>
              </a:rPr>
              <a:t>muckrakers</a:t>
            </a:r>
            <a:r>
              <a:rPr lang="en-US" sz="2700" b="1" dirty="0"/>
              <a:t> – </a:t>
            </a:r>
            <a:r>
              <a:rPr lang="en-US" sz="2700" dirty="0"/>
              <a:t>socially conscious journalists and writers who dramatized the need for reform</a:t>
            </a:r>
          </a:p>
          <a:p>
            <a:pPr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sz="2700" b="1" dirty="0">
                <a:solidFill>
                  <a:srgbClr val="00B0F0"/>
                </a:solidFill>
              </a:rPr>
              <a:t>Lincoln Steffens </a:t>
            </a:r>
            <a:r>
              <a:rPr lang="en-US" sz="2700" b="1" dirty="0"/>
              <a:t>–</a:t>
            </a:r>
            <a:r>
              <a:rPr lang="en-US" sz="2700" dirty="0"/>
              <a:t> muckraking author of </a:t>
            </a:r>
            <a:r>
              <a:rPr lang="en-US" sz="2700" i="1" dirty="0"/>
              <a:t>Shame of the Cities,</a:t>
            </a:r>
            <a:r>
              <a:rPr lang="en-US" sz="2700" dirty="0"/>
              <a:t> exposed corruption in urban government</a:t>
            </a:r>
          </a:p>
          <a:p>
            <a:pPr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sz="2700" b="1" dirty="0">
                <a:solidFill>
                  <a:srgbClr val="00B0F0"/>
                </a:solidFill>
              </a:rPr>
              <a:t>Jacob Riis </a:t>
            </a:r>
            <a:r>
              <a:rPr lang="en-US" sz="2700" b="1" dirty="0"/>
              <a:t>–</a:t>
            </a:r>
            <a:r>
              <a:rPr lang="en-US" sz="2700" dirty="0"/>
              <a:t> muckraking photographer and author of </a:t>
            </a:r>
            <a:r>
              <a:rPr lang="en-US" sz="2700" i="1" dirty="0"/>
              <a:t>How The Other Half Lives,</a:t>
            </a:r>
            <a:r>
              <a:rPr lang="en-US" sz="2700" dirty="0"/>
              <a:t> exposed the condition of the urban poor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93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-124496"/>
            <a:ext cx="10353761" cy="1326321"/>
          </a:xfrm>
        </p:spPr>
        <p:txBody>
          <a:bodyPr/>
          <a:lstStyle/>
          <a:p>
            <a:r>
              <a:rPr lang="en-US" dirty="0" smtClean="0"/>
              <a:t>Key terms and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837127"/>
            <a:ext cx="10097105" cy="4306373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sz="2800" b="1" dirty="0">
                <a:solidFill>
                  <a:srgbClr val="00B0F0"/>
                </a:solidFill>
              </a:rPr>
              <a:t>Social Gospel </a:t>
            </a:r>
            <a:r>
              <a:rPr lang="en-US" sz="2800" b="1" dirty="0"/>
              <a:t>– </a:t>
            </a:r>
            <a:r>
              <a:rPr lang="en-US" sz="2800" dirty="0"/>
              <a:t>belief that following Christian principles could bring about social justice</a:t>
            </a:r>
            <a:r>
              <a:rPr lang="en-US" sz="2800" b="1" dirty="0"/>
              <a:t>   </a:t>
            </a:r>
          </a:p>
          <a:p>
            <a:pPr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sz="2800" b="1" dirty="0">
                <a:solidFill>
                  <a:srgbClr val="00B0F0"/>
                </a:solidFill>
              </a:rPr>
              <a:t>settlement house </a:t>
            </a:r>
            <a:r>
              <a:rPr lang="en-US" sz="2800" b="1" dirty="0"/>
              <a:t>–</a:t>
            </a:r>
            <a:r>
              <a:rPr lang="en-US" sz="2800" dirty="0"/>
              <a:t> community center that provided services for the urban poor</a:t>
            </a:r>
            <a:endParaRPr lang="en-US" sz="2800" b="1" dirty="0"/>
          </a:p>
          <a:p>
            <a:pPr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sz="2800" b="1" dirty="0">
                <a:solidFill>
                  <a:srgbClr val="00B0F0"/>
                </a:solidFill>
              </a:rPr>
              <a:t>Jane Addams </a:t>
            </a:r>
            <a:r>
              <a:rPr lang="en-US" sz="2800" b="1" dirty="0"/>
              <a:t>– </a:t>
            </a:r>
            <a:r>
              <a:rPr lang="en-US" sz="2800" dirty="0"/>
              <a:t>leader in the settlement house movement</a:t>
            </a:r>
          </a:p>
          <a:p>
            <a:pPr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sz="2800" b="1" dirty="0">
                <a:solidFill>
                  <a:srgbClr val="00B0F0"/>
                </a:solidFill>
              </a:rPr>
              <a:t>direct primary </a:t>
            </a:r>
            <a:r>
              <a:rPr lang="en-US" sz="2800" b="1" dirty="0"/>
              <a:t>– </a:t>
            </a:r>
            <a:r>
              <a:rPr lang="en-US" sz="2800" dirty="0"/>
              <a:t>allowed voters to select candidates rather than having them selected by party leaders</a:t>
            </a:r>
          </a:p>
          <a:p>
            <a:pPr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23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837127"/>
            <a:ext cx="10353762" cy="5834129"/>
          </a:xfrm>
        </p:spPr>
        <p:txBody>
          <a:bodyPr/>
          <a:lstStyle/>
          <a:p>
            <a:r>
              <a:rPr lang="en-US" sz="2800" b="1" dirty="0"/>
              <a:t>What areas did Progressives think were in need of the greatest reform? 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Progressivism</a:t>
            </a:r>
            <a:r>
              <a:rPr lang="en-US" sz="2800" dirty="0"/>
              <a:t> was a movement that believed the social challenges caused by industrialization, urbanization, and immigration in the 1890s and 1900s could be addressed. </a:t>
            </a:r>
          </a:p>
          <a:p>
            <a:pPr>
              <a:lnSpc>
                <a:spcPct val="110000"/>
              </a:lnSpc>
            </a:pPr>
            <a:endParaRPr lang="en-US" sz="2800" dirty="0"/>
          </a:p>
          <a:p>
            <a:pPr>
              <a:lnSpc>
                <a:spcPct val="110000"/>
              </a:lnSpc>
            </a:pPr>
            <a:r>
              <a:rPr lang="en-US" sz="2800" dirty="0"/>
              <a:t>Progressives believed that honest and efficient government could bring about social justice. </a:t>
            </a:r>
          </a:p>
          <a:p>
            <a:pPr marL="0" indent="0">
              <a:lnSpc>
                <a:spcPct val="110000"/>
              </a:lnSpc>
              <a:spcAft>
                <a:spcPct val="30000"/>
              </a:spcAft>
              <a:buSzPct val="8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8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-124496"/>
            <a:ext cx="10353761" cy="13263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1185" y="434341"/>
            <a:ext cx="5596372" cy="6236916"/>
          </a:xfrm>
        </p:spPr>
        <p:txBody>
          <a:bodyPr>
            <a:normAutofit lnSpcReduction="10000"/>
          </a:bodyPr>
          <a:lstStyle/>
          <a:p>
            <a:pPr>
              <a:spcAft>
                <a:spcPts val="2000"/>
              </a:spcAft>
              <a:buFont typeface="Verdana" panose="020B0604030504040204" pitchFamily="34" charset="0"/>
              <a:buChar char="•"/>
            </a:pPr>
            <a:r>
              <a:rPr lang="en-US" sz="3600" dirty="0"/>
              <a:t>believed </a:t>
            </a:r>
            <a:r>
              <a:rPr lang="en-US" sz="3600" dirty="0">
                <a:solidFill>
                  <a:srgbClr val="0033CC"/>
                </a:solidFill>
              </a:rPr>
              <a:t>industrialization and urbanization had created social and political problems.</a:t>
            </a:r>
          </a:p>
          <a:p>
            <a:pPr>
              <a:spcAft>
                <a:spcPts val="2000"/>
              </a:spcAft>
              <a:buFont typeface="Verdana" panose="020B0604030504040204" pitchFamily="34" charset="0"/>
              <a:buChar char="•"/>
            </a:pPr>
            <a:r>
              <a:rPr lang="en-US" sz="3600" dirty="0"/>
              <a:t>were mainly from the emerging </a:t>
            </a:r>
            <a:r>
              <a:rPr lang="en-US" sz="3600" dirty="0">
                <a:solidFill>
                  <a:srgbClr val="0033CC"/>
                </a:solidFill>
              </a:rPr>
              <a:t>middle class.</a:t>
            </a:r>
          </a:p>
          <a:p>
            <a:pPr>
              <a:spcAft>
                <a:spcPts val="2000"/>
              </a:spcAft>
              <a:buFont typeface="Verdana" panose="020B0604030504040204" pitchFamily="34" charset="0"/>
              <a:buChar char="•"/>
            </a:pPr>
            <a:r>
              <a:rPr lang="en-US" sz="3600" dirty="0"/>
              <a:t>wanted to reform by using </a:t>
            </a:r>
            <a:r>
              <a:rPr lang="en-US" sz="3600" dirty="0">
                <a:solidFill>
                  <a:srgbClr val="0033CC"/>
                </a:solidFill>
              </a:rPr>
              <a:t>logic and reason.</a:t>
            </a:r>
          </a:p>
          <a:p>
            <a:pPr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endParaRPr lang="en-US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5400000" flipH="1">
            <a:off x="1046379" y="1069239"/>
            <a:ext cx="4330295" cy="4595465"/>
          </a:xfrm>
          <a:prstGeom prst="upArrowCallout">
            <a:avLst>
              <a:gd name="adj1" fmla="val 13419"/>
              <a:gd name="adj2" fmla="val 12501"/>
              <a:gd name="adj3" fmla="val 16958"/>
              <a:gd name="adj4" fmla="val 78826"/>
            </a:avLst>
          </a:prstGeom>
          <a:gradFill flip="none"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  <a:tileRect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75719" y="1963825"/>
            <a:ext cx="3250451" cy="227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300" b="1" dirty="0"/>
              <a:t>Progressives were reformers who:</a:t>
            </a:r>
          </a:p>
        </p:txBody>
      </p:sp>
    </p:spTree>
    <p:extLst>
      <p:ext uri="{BB962C8B-B14F-4D97-AF65-F5344CB8AC3E}">
        <p14:creationId xmlns:p14="http://schemas.microsoft.com/office/powerpoint/2010/main" val="331783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"/>
            <a:ext cx="10353762" cy="6671256"/>
          </a:xfrm>
        </p:spPr>
        <p:txBody>
          <a:bodyPr>
            <a:normAutofit/>
          </a:bodyPr>
          <a:lstStyle/>
          <a:p>
            <a:pPr>
              <a:spcAft>
                <a:spcPts val="2200"/>
              </a:spcAft>
            </a:pPr>
            <a:r>
              <a:rPr lang="en-US" sz="3500" b="1" dirty="0"/>
              <a:t>Progressives believed honest and efficient government could bring about social justice. </a:t>
            </a:r>
          </a:p>
          <a:p>
            <a:pPr>
              <a:spcAft>
                <a:spcPts val="2000"/>
              </a:spcAft>
            </a:pPr>
            <a:r>
              <a:rPr lang="en-US" sz="3500" dirty="0"/>
              <a:t>They wanted to </a:t>
            </a:r>
            <a:r>
              <a:rPr lang="en-US" sz="3500" dirty="0">
                <a:solidFill>
                  <a:srgbClr val="0033CC"/>
                </a:solidFill>
              </a:rPr>
              <a:t>end corruption</a:t>
            </a:r>
            <a:r>
              <a:rPr lang="en-US" sz="3500" dirty="0"/>
              <a:t>.</a:t>
            </a:r>
          </a:p>
          <a:p>
            <a:pPr>
              <a:spcAft>
                <a:spcPts val="2000"/>
              </a:spcAft>
            </a:pPr>
            <a:r>
              <a:rPr lang="en-US" sz="3500" dirty="0"/>
              <a:t>They tried to </a:t>
            </a:r>
            <a:r>
              <a:rPr lang="en-US" sz="3500" dirty="0">
                <a:solidFill>
                  <a:srgbClr val="0033CC"/>
                </a:solidFill>
              </a:rPr>
              <a:t>make </a:t>
            </a:r>
            <a:r>
              <a:rPr lang="en-US" sz="3500" dirty="0" smtClean="0">
                <a:solidFill>
                  <a:srgbClr val="0033CC"/>
                </a:solidFill>
              </a:rPr>
              <a:t>government more </a:t>
            </a:r>
            <a:r>
              <a:rPr lang="en-US" sz="3500" dirty="0">
                <a:solidFill>
                  <a:srgbClr val="0033CC"/>
                </a:solidFill>
              </a:rPr>
              <a:t>responsive to people’s needs</a:t>
            </a:r>
            <a:r>
              <a:rPr lang="en-US" sz="3500" dirty="0"/>
              <a:t>.</a:t>
            </a:r>
          </a:p>
          <a:p>
            <a:pPr>
              <a:spcAft>
                <a:spcPts val="2000"/>
              </a:spcAft>
            </a:pPr>
            <a:r>
              <a:rPr lang="en-US" sz="3500" dirty="0"/>
              <a:t>They believed that educated leaders </a:t>
            </a:r>
            <a:r>
              <a:rPr lang="en-US" sz="3500" dirty="0" smtClean="0"/>
              <a:t>should </a:t>
            </a:r>
            <a:r>
              <a:rPr lang="en-US" sz="3500" dirty="0">
                <a:solidFill>
                  <a:srgbClr val="0033CC"/>
                </a:solidFill>
              </a:rPr>
              <a:t>use</a:t>
            </a:r>
            <a:r>
              <a:rPr lang="en-US" sz="3500" i="1" dirty="0">
                <a:solidFill>
                  <a:srgbClr val="0033CC"/>
                </a:solidFill>
              </a:rPr>
              <a:t> </a:t>
            </a:r>
            <a:r>
              <a:rPr lang="en-US" sz="3500" dirty="0">
                <a:solidFill>
                  <a:srgbClr val="0033CC"/>
                </a:solidFill>
              </a:rPr>
              <a:t>modern ideas and scientific </a:t>
            </a:r>
            <a:r>
              <a:rPr lang="en-US" sz="3500" dirty="0" smtClean="0">
                <a:solidFill>
                  <a:srgbClr val="0033CC"/>
                </a:solidFill>
              </a:rPr>
              <a:t>techniques to </a:t>
            </a:r>
            <a:r>
              <a:rPr lang="en-US" sz="3500" dirty="0">
                <a:solidFill>
                  <a:srgbClr val="0033CC"/>
                </a:solidFill>
              </a:rPr>
              <a:t>improve society</a:t>
            </a:r>
            <a:r>
              <a:rPr lang="en-US" sz="3500" dirty="0"/>
              <a:t>.</a:t>
            </a:r>
          </a:p>
          <a:p>
            <a:pPr marL="0" indent="0">
              <a:lnSpc>
                <a:spcPct val="110000"/>
              </a:lnSpc>
              <a:spcAft>
                <a:spcPct val="30000"/>
              </a:spcAft>
              <a:buSzPct val="8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13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5" descr="ImmigrantL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8" t="1639"/>
          <a:stretch>
            <a:fillRect/>
          </a:stretch>
        </p:blipFill>
        <p:spPr bwMode="auto">
          <a:xfrm>
            <a:off x="1524000" y="4114800"/>
            <a:ext cx="152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2"/>
          <p:cNvSpPr>
            <a:spLocks noChangeArrowheads="1"/>
          </p:cNvSpPr>
          <p:nvPr/>
        </p:nvSpPr>
        <p:spPr bwMode="auto">
          <a:xfrm>
            <a:off x="2740025" y="1708151"/>
            <a:ext cx="6477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Verdana" panose="020B0604030504040204" pitchFamily="34" charset="0"/>
              </a:rPr>
              <a:t>Why did immigrants come to the United States, and what impact did they have upon society?</a:t>
            </a:r>
            <a:endParaRPr lang="en-US" altLang="en-US">
              <a:latin typeface="Verdana" panose="020B0604030504040204" pitchFamily="34" charset="0"/>
            </a:endParaRPr>
          </a:p>
        </p:txBody>
      </p:sp>
      <p:pic>
        <p:nvPicPr>
          <p:cNvPr id="5147" name="Picture 27" descr="ImmigrantDa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" r="37038"/>
          <a:stretch>
            <a:fillRect/>
          </a:stretch>
        </p:blipFill>
        <p:spPr bwMode="auto">
          <a:xfrm>
            <a:off x="8724900" y="4114800"/>
            <a:ext cx="1943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2740025" y="3284538"/>
            <a:ext cx="6477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latin typeface="Verdana" panose="020B0604030504040204" pitchFamily="34" charset="0"/>
              </a:rPr>
              <a:t>Immigrants came to the U.S. for religious and political freedom, for economic opportunities, and to escape wars.</a:t>
            </a:r>
            <a:endParaRPr lang="en-US" altLang="en-US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5149" name="Rectangle 12"/>
          <p:cNvSpPr>
            <a:spLocks noChangeArrowheads="1"/>
          </p:cNvSpPr>
          <p:nvPr/>
        </p:nvSpPr>
        <p:spPr bwMode="auto">
          <a:xfrm>
            <a:off x="2740025" y="4770438"/>
            <a:ext cx="6477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latin typeface="Verdana" panose="020B0604030504040204" pitchFamily="34" charset="0"/>
              </a:rPr>
              <a:t>Immigrants </a:t>
            </a:r>
            <a:r>
              <a:rPr lang="en-US" altLang="en-US">
                <a:solidFill>
                  <a:srgbClr val="0033CC"/>
                </a:solidFill>
                <a:latin typeface="Verdana" panose="020B0604030504040204" pitchFamily="34" charset="0"/>
              </a:rPr>
              <a:t>adopted parts of American culture,</a:t>
            </a:r>
            <a:r>
              <a:rPr lang="en-US" altLang="en-US">
                <a:latin typeface="Verdana" panose="020B0604030504040204" pitchFamily="34" charset="0"/>
              </a:rPr>
              <a:t> and Americans </a:t>
            </a:r>
            <a:r>
              <a:rPr lang="en-US" altLang="en-US">
                <a:solidFill>
                  <a:srgbClr val="0033CC"/>
                </a:solidFill>
                <a:latin typeface="Verdana" panose="020B0604030504040204" pitchFamily="34" charset="0"/>
              </a:rPr>
              <a:t>adopted parts of immigrant cultures.</a:t>
            </a:r>
          </a:p>
        </p:txBody>
      </p:sp>
      <p:pic>
        <p:nvPicPr>
          <p:cNvPr id="11271" name="Picture 7" descr="HSUS09_EQ_logoSmal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77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  <p:bldP spid="514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079" y="251459"/>
            <a:ext cx="4912477" cy="641979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Aft>
                <a:spcPct val="30000"/>
              </a:spcAft>
            </a:pPr>
            <a:r>
              <a:rPr lang="en-US" sz="2700" b="1" dirty="0"/>
              <a:t>Progressives targeted a variety</a:t>
            </a:r>
            <a:br>
              <a:rPr lang="en-US" sz="2700" b="1" dirty="0"/>
            </a:br>
            <a:r>
              <a:rPr lang="en-US" sz="2700" b="1" dirty="0"/>
              <a:t>of issues and problems.</a:t>
            </a:r>
            <a:endParaRPr lang="en-US" sz="2700" dirty="0"/>
          </a:p>
          <a:p>
            <a:pPr>
              <a:spcAft>
                <a:spcPts val="1700"/>
              </a:spcAft>
              <a:buFont typeface="Verdana" panose="020B0604030504040204" pitchFamily="34" charset="0"/>
              <a:buChar char="•"/>
            </a:pPr>
            <a:r>
              <a:rPr lang="en-US" sz="2700" dirty="0"/>
              <a:t>corrupt political</a:t>
            </a:r>
            <a:br>
              <a:rPr lang="en-US" sz="2700" dirty="0"/>
            </a:br>
            <a:r>
              <a:rPr lang="en-US" sz="2700" dirty="0"/>
              <a:t>machines</a:t>
            </a:r>
          </a:p>
          <a:p>
            <a:pPr>
              <a:spcAft>
                <a:spcPts val="1700"/>
              </a:spcAft>
              <a:buFont typeface="Verdana" panose="020B0604030504040204" pitchFamily="34" charset="0"/>
              <a:buChar char="•"/>
            </a:pPr>
            <a:r>
              <a:rPr lang="en-US" sz="2700" dirty="0"/>
              <a:t>trusts and</a:t>
            </a:r>
            <a:br>
              <a:rPr lang="en-US" sz="2700" dirty="0"/>
            </a:br>
            <a:r>
              <a:rPr lang="en-US" sz="2700" dirty="0"/>
              <a:t>monopolies</a:t>
            </a:r>
          </a:p>
          <a:p>
            <a:pPr>
              <a:spcAft>
                <a:spcPts val="1700"/>
              </a:spcAft>
              <a:buFont typeface="Verdana" panose="020B0604030504040204" pitchFamily="34" charset="0"/>
              <a:buChar char="•"/>
            </a:pPr>
            <a:r>
              <a:rPr lang="en-US" sz="2700" dirty="0"/>
              <a:t>inequities</a:t>
            </a:r>
          </a:p>
          <a:p>
            <a:pPr>
              <a:spcAft>
                <a:spcPts val="1700"/>
              </a:spcAft>
              <a:buFont typeface="Verdana" panose="020B0604030504040204" pitchFamily="34" charset="0"/>
              <a:buChar char="•"/>
            </a:pPr>
            <a:r>
              <a:rPr lang="en-US" sz="2700" dirty="0"/>
              <a:t>safety</a:t>
            </a:r>
          </a:p>
          <a:p>
            <a:pPr>
              <a:spcAft>
                <a:spcPts val="1700"/>
              </a:spcAft>
              <a:buFont typeface="Verdana" panose="020B0604030504040204" pitchFamily="34" charset="0"/>
              <a:buChar char="•"/>
            </a:pPr>
            <a:r>
              <a:rPr lang="en-US" sz="2700" dirty="0"/>
              <a:t>city services </a:t>
            </a:r>
          </a:p>
          <a:p>
            <a:pPr>
              <a:spcAft>
                <a:spcPts val="1700"/>
              </a:spcAft>
              <a:buFont typeface="Verdana" panose="020B0604030504040204" pitchFamily="34" charset="0"/>
              <a:buChar char="•"/>
            </a:pPr>
            <a:r>
              <a:rPr lang="en-US" sz="2700" dirty="0"/>
              <a:t>women’s suffrage</a:t>
            </a:r>
          </a:p>
          <a:p>
            <a:pPr marL="0" indent="0">
              <a:lnSpc>
                <a:spcPct val="110000"/>
              </a:lnSpc>
              <a:spcAft>
                <a:spcPct val="30000"/>
              </a:spcAft>
              <a:buSzPct val="80000"/>
              <a:buNone/>
            </a:pPr>
            <a:endParaRPr lang="en-US" dirty="0"/>
          </a:p>
        </p:txBody>
      </p:sp>
      <p:pic>
        <p:nvPicPr>
          <p:cNvPr id="4" name="Picture 6" descr="ch17_images_hsus_se_p05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15" y="920565"/>
            <a:ext cx="5397064" cy="483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10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654247"/>
            <a:ext cx="10353762" cy="5834129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2200"/>
              </a:spcAft>
            </a:pPr>
            <a:r>
              <a:rPr lang="en-US" sz="3500" b="1" dirty="0">
                <a:solidFill>
                  <a:srgbClr val="FF0000"/>
                </a:solidFill>
              </a:rPr>
              <a:t>Lincoln Steffens </a:t>
            </a:r>
            <a:br>
              <a:rPr lang="en-US" sz="3500" b="1" dirty="0">
                <a:solidFill>
                  <a:srgbClr val="FF0000"/>
                </a:solidFill>
              </a:rPr>
            </a:br>
            <a:r>
              <a:rPr lang="en-US" sz="3500" i="1" dirty="0">
                <a:solidFill>
                  <a:srgbClr val="0033CC"/>
                </a:solidFill>
              </a:rPr>
              <a:t>The Shame of the Cities</a:t>
            </a:r>
            <a:r>
              <a:rPr lang="en-US" sz="3500" b="1" dirty="0">
                <a:solidFill>
                  <a:srgbClr val="0033CC"/>
                </a:solidFill>
              </a:rPr>
              <a:t> </a:t>
            </a:r>
          </a:p>
          <a:p>
            <a:pPr>
              <a:spcAft>
                <a:spcPts val="2200"/>
              </a:spcAft>
            </a:pPr>
            <a:r>
              <a:rPr lang="en-US" sz="3500" b="1" dirty="0"/>
              <a:t>John </a:t>
            </a:r>
            <a:r>
              <a:rPr lang="en-US" sz="3500" b="1" dirty="0" err="1"/>
              <a:t>Spargo</a:t>
            </a:r>
            <a:r>
              <a:rPr lang="en-US" sz="3500" b="1" dirty="0"/>
              <a:t/>
            </a:r>
            <a:br>
              <a:rPr lang="en-US" sz="3500" b="1" dirty="0"/>
            </a:br>
            <a:r>
              <a:rPr lang="en-US" sz="3500" i="1" dirty="0">
                <a:solidFill>
                  <a:srgbClr val="0033CC"/>
                </a:solidFill>
              </a:rPr>
              <a:t>The Bitter Cry of the Children</a:t>
            </a:r>
          </a:p>
          <a:p>
            <a:pPr>
              <a:spcAft>
                <a:spcPts val="2200"/>
              </a:spcAft>
            </a:pPr>
            <a:r>
              <a:rPr lang="en-US" sz="3500" b="1" dirty="0"/>
              <a:t>Ida Tarbell</a:t>
            </a:r>
            <a:r>
              <a:rPr lang="en-US" sz="3500" dirty="0"/>
              <a:t/>
            </a:r>
            <a:br>
              <a:rPr lang="en-US" sz="3500" dirty="0"/>
            </a:br>
            <a:r>
              <a:rPr lang="en-US" sz="3500" i="1" dirty="0">
                <a:solidFill>
                  <a:srgbClr val="0033CC"/>
                </a:solidFill>
              </a:rPr>
              <a:t>The History of Standard Oil</a:t>
            </a:r>
            <a:endParaRPr lang="en-US" sz="3500" dirty="0">
              <a:solidFill>
                <a:srgbClr val="0033CC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3500" b="1" dirty="0">
                <a:solidFill>
                  <a:srgbClr val="FF0000"/>
                </a:solidFill>
              </a:rPr>
              <a:t>Muckrakers</a:t>
            </a:r>
            <a:r>
              <a:rPr lang="en-US" sz="3500" b="1" dirty="0"/>
              <a:t> used investigative reporting to uncover and dramatize societal </a:t>
            </a:r>
            <a:r>
              <a:rPr lang="en-US" b="1" dirty="0"/>
              <a:t>ills.</a:t>
            </a:r>
          </a:p>
          <a:p>
            <a:pPr marL="0" indent="0">
              <a:lnSpc>
                <a:spcPct val="110000"/>
              </a:lnSpc>
              <a:spcAft>
                <a:spcPct val="30000"/>
              </a:spcAft>
              <a:buSzPct val="80000"/>
              <a:buNone/>
            </a:pPr>
            <a:endParaRPr lang="en-US" dirty="0"/>
          </a:p>
        </p:txBody>
      </p:sp>
      <p:pic>
        <p:nvPicPr>
          <p:cNvPr id="4" name="Picture 3" descr="hsus_ch_017_s.1_standardoil_d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840" y="388620"/>
            <a:ext cx="3322319" cy="4226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706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sus_ch_017_s.1_jacobriisbook_d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0" y="0"/>
            <a:ext cx="5440681" cy="302621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Aft>
                <a:spcPct val="30000"/>
              </a:spcAft>
              <a:buSzPct val="80000"/>
              <a:buNone/>
            </a:pPr>
            <a:r>
              <a:rPr lang="en-US" sz="3000" b="1" dirty="0">
                <a:solidFill>
                  <a:srgbClr val="FF0000"/>
                </a:solidFill>
              </a:rPr>
              <a:t>Jacob Riis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>
                <a:solidFill>
                  <a:schemeClr val="bg1"/>
                </a:solidFill>
              </a:rPr>
              <a:t>exposed the deplorable conditions poor people were forced to live under in </a:t>
            </a:r>
            <a:r>
              <a:rPr lang="en-US" sz="3000" i="1" dirty="0">
                <a:solidFill>
                  <a:schemeClr val="bg1"/>
                </a:solidFill>
              </a:rPr>
              <a:t>How the Other Half Lives</a:t>
            </a:r>
            <a:r>
              <a:rPr lang="en-US" sz="3000" dirty="0">
                <a:solidFill>
                  <a:schemeClr val="bg1"/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spcAft>
                <a:spcPct val="30000"/>
              </a:spcAft>
              <a:buSzPct val="80000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636" y="4593265"/>
            <a:ext cx="2826556" cy="2115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61950"/>
            <a:ext cx="76200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4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537" y="3131820"/>
            <a:ext cx="6044151" cy="2465016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Upton Sinclair’s</a:t>
            </a:r>
            <a:r>
              <a:rPr lang="en-US" sz="4000" dirty="0"/>
              <a:t> novel, </a:t>
            </a:r>
            <a:r>
              <a:rPr lang="en-US" sz="4000" i="1" dirty="0">
                <a:solidFill>
                  <a:srgbClr val="0033CC"/>
                </a:solidFill>
              </a:rPr>
              <a:t>The Jungle</a:t>
            </a:r>
            <a:r>
              <a:rPr lang="en-US" sz="4000" dirty="0">
                <a:solidFill>
                  <a:srgbClr val="0033CC"/>
                </a:solidFill>
              </a:rPr>
              <a:t>,</a:t>
            </a:r>
            <a:r>
              <a:rPr lang="en-US" sz="4000" dirty="0"/>
              <a:t> provided a shocking look </a:t>
            </a:r>
            <a:r>
              <a:rPr lang="en-US" sz="4000" dirty="0" smtClean="0"/>
              <a:t>at meatpacking in Chicago’s stockyards</a:t>
            </a:r>
            <a:r>
              <a:rPr lang="en-US" sz="4000" dirty="0"/>
              <a:t>.</a:t>
            </a:r>
          </a:p>
          <a:p>
            <a:pPr marL="0" indent="0">
              <a:lnSpc>
                <a:spcPct val="110000"/>
              </a:lnSpc>
              <a:spcAft>
                <a:spcPct val="30000"/>
              </a:spcAft>
              <a:buSzPct val="80000"/>
              <a:buNone/>
            </a:pPr>
            <a:endParaRPr lang="en-US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 rot="10800000" flipH="1">
            <a:off x="1596719" y="251458"/>
            <a:ext cx="9265259" cy="2880361"/>
          </a:xfrm>
          <a:prstGeom prst="upArrowCallout">
            <a:avLst>
              <a:gd name="adj1" fmla="val 51301"/>
              <a:gd name="adj2" fmla="val 46536"/>
              <a:gd name="adj3" fmla="val 24505"/>
              <a:gd name="adj4" fmla="val 6572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011679" y="548639"/>
            <a:ext cx="843534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sz="4000" dirty="0"/>
              <a:t>The naturalist novel portrayed the </a:t>
            </a:r>
            <a:r>
              <a:rPr lang="en-US" sz="4000" dirty="0">
                <a:solidFill>
                  <a:srgbClr val="0033CC"/>
                </a:solidFill>
              </a:rPr>
              <a:t>struggle of common people.</a:t>
            </a: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759" y="2169260"/>
            <a:ext cx="29527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6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239" y="300427"/>
            <a:ext cx="4295257" cy="6351216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2000"/>
              </a:spcAft>
              <a:buFont typeface="Verdana" panose="020B0604030504040204" pitchFamily="34" charset="0"/>
              <a:buChar char="•"/>
            </a:pPr>
            <a:r>
              <a:rPr lang="en-US" sz="3000" dirty="0"/>
              <a:t>Theodore Dreiser’s, </a:t>
            </a:r>
            <a:r>
              <a:rPr lang="en-US" sz="3000" i="1" dirty="0"/>
              <a:t>Sister Carrie</a:t>
            </a:r>
            <a:r>
              <a:rPr lang="en-US" sz="3000" dirty="0"/>
              <a:t>,</a:t>
            </a:r>
            <a:r>
              <a:rPr lang="en-US" sz="3000" i="1" dirty="0">
                <a:solidFill>
                  <a:srgbClr val="0000FF"/>
                </a:solidFill>
              </a:rPr>
              <a:t> </a:t>
            </a:r>
            <a:r>
              <a:rPr lang="en-US" sz="3000" dirty="0"/>
              <a:t>discussed </a:t>
            </a:r>
            <a:r>
              <a:rPr lang="en-US" sz="3000" dirty="0">
                <a:solidFill>
                  <a:srgbClr val="0033CC"/>
                </a:solidFill>
              </a:rPr>
              <a:t>factory conditions for working women.</a:t>
            </a:r>
            <a:endParaRPr lang="en-US" sz="3000" i="1" dirty="0">
              <a:solidFill>
                <a:srgbClr val="0033CC"/>
              </a:solidFill>
            </a:endParaRPr>
          </a:p>
          <a:p>
            <a:pPr>
              <a:spcAft>
                <a:spcPts val="2000"/>
              </a:spcAft>
              <a:buFont typeface="Verdana" panose="020B0604030504040204" pitchFamily="34" charset="0"/>
              <a:buChar char="•"/>
            </a:pPr>
            <a:r>
              <a:rPr lang="en-US" sz="3000" dirty="0"/>
              <a:t>Francis Ellen Watkins’s, </a:t>
            </a:r>
            <a:r>
              <a:rPr lang="en-US" sz="3000" i="1" dirty="0"/>
              <a:t>Iola Leroy,</a:t>
            </a:r>
            <a:r>
              <a:rPr lang="en-US" sz="3000" dirty="0"/>
              <a:t> focused on </a:t>
            </a:r>
            <a:r>
              <a:rPr lang="en-US" sz="3000" dirty="0">
                <a:solidFill>
                  <a:srgbClr val="0033CC"/>
                </a:solidFill>
              </a:rPr>
              <a:t>racial issues.</a:t>
            </a:r>
            <a:endParaRPr lang="en-US" sz="3000" i="1" dirty="0">
              <a:solidFill>
                <a:srgbClr val="0033CC"/>
              </a:solidFill>
            </a:endParaRPr>
          </a:p>
          <a:p>
            <a:pPr>
              <a:spcAft>
                <a:spcPts val="2000"/>
              </a:spcAft>
              <a:buFont typeface="Verdana" panose="020B0604030504040204" pitchFamily="34" charset="0"/>
              <a:buChar char="•"/>
            </a:pPr>
            <a:r>
              <a:rPr lang="en-US" sz="3000" dirty="0"/>
              <a:t>Frank Norris’s, </a:t>
            </a:r>
            <a:r>
              <a:rPr lang="en-US" sz="3000" i="1" dirty="0"/>
              <a:t>The Octopus</a:t>
            </a:r>
            <a:r>
              <a:rPr lang="en-US" sz="3000" dirty="0"/>
              <a:t>,</a:t>
            </a:r>
            <a:r>
              <a:rPr lang="en-US" sz="3000" i="1" dirty="0"/>
              <a:t> </a:t>
            </a:r>
            <a:r>
              <a:rPr lang="en-US" sz="3000" dirty="0"/>
              <a:t>centered on the </a:t>
            </a:r>
            <a:r>
              <a:rPr lang="en-US" sz="3000" dirty="0">
                <a:solidFill>
                  <a:srgbClr val="0033CC"/>
                </a:solidFill>
              </a:rPr>
              <a:t>tensions between farmers and the railroads.</a:t>
            </a:r>
          </a:p>
          <a:p>
            <a:pPr marL="0" indent="0">
              <a:lnSpc>
                <a:spcPct val="110000"/>
              </a:lnSpc>
              <a:spcAft>
                <a:spcPct val="30000"/>
              </a:spcAft>
              <a:buSzPct val="80000"/>
              <a:buNone/>
            </a:pPr>
            <a:endParaRPr lang="en-US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5400000" flipH="1">
            <a:off x="1080725" y="1151935"/>
            <a:ext cx="5717630" cy="4648200"/>
          </a:xfrm>
          <a:prstGeom prst="upArrowCallout">
            <a:avLst>
              <a:gd name="adj1" fmla="val 20021"/>
              <a:gd name="adj2" fmla="val 18180"/>
              <a:gd name="adj3" fmla="val 16958"/>
              <a:gd name="adj4" fmla="val 78435"/>
            </a:avLst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844039" y="1652270"/>
            <a:ext cx="3320143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sz="3500" b="1" dirty="0"/>
              <a:t>Progressive novelists covered a wide range of topics.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96890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075" y="2391607"/>
            <a:ext cx="8435945" cy="181463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10000"/>
              </a:lnSpc>
              <a:spcAft>
                <a:spcPct val="30000"/>
              </a:spcAft>
              <a:buSzPct val="80000"/>
              <a:buNone/>
            </a:pPr>
            <a:r>
              <a:rPr lang="en-US" sz="5600" dirty="0"/>
              <a:t>Her urban community centers provided social services for immigrants and the poor.</a:t>
            </a:r>
          </a:p>
          <a:p>
            <a:pPr marL="0" indent="0" algn="ctr">
              <a:lnSpc>
                <a:spcPct val="110000"/>
              </a:lnSpc>
              <a:spcAft>
                <a:spcPct val="30000"/>
              </a:spcAft>
              <a:buSzPct val="80000"/>
              <a:buNone/>
            </a:pPr>
            <a:endParaRPr lang="en-US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 rot="10792560" flipH="1">
            <a:off x="1349427" y="472685"/>
            <a:ext cx="9829381" cy="1919017"/>
          </a:xfrm>
          <a:prstGeom prst="upArrowCallout">
            <a:avLst>
              <a:gd name="adj1" fmla="val 47625"/>
              <a:gd name="adj2" fmla="val 44122"/>
              <a:gd name="adj3" fmla="val 24505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2506980" y="693420"/>
            <a:ext cx="73914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sz="2500" dirty="0"/>
              <a:t>Jane Addams led the settlement house movement. 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5400000" flipH="1">
            <a:off x="4823585" y="2501646"/>
            <a:ext cx="2842010" cy="4808220"/>
          </a:xfrm>
          <a:prstGeom prst="rect">
            <a:avLst/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023360" y="3591907"/>
            <a:ext cx="462534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sz="3000" dirty="0"/>
              <a:t>Christian reformers’</a:t>
            </a:r>
            <a:r>
              <a:rPr lang="en-US" sz="3000" b="1" dirty="0">
                <a:solidFill>
                  <a:srgbClr val="FF0000"/>
                </a:solidFill>
              </a:rPr>
              <a:t> Social Gospel</a:t>
            </a:r>
            <a:r>
              <a:rPr lang="en-US" sz="3000" dirty="0"/>
              <a:t> demanded a shorter work day and the end of child labor.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27" y="3480498"/>
            <a:ext cx="3546510" cy="27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 animBg="1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735" y="585667"/>
            <a:ext cx="3521045" cy="5929433"/>
          </a:xfrm>
        </p:spPr>
        <p:txBody>
          <a:bodyPr>
            <a:noAutofit/>
          </a:bodyPr>
          <a:lstStyle/>
          <a:p>
            <a:r>
              <a:rPr lang="en-US" sz="3000" b="1" dirty="0"/>
              <a:t>Progressives succeeded in reducing child labor and improving school enrollment. </a:t>
            </a:r>
          </a:p>
          <a:p>
            <a:r>
              <a:rPr lang="en-US" sz="3000" dirty="0"/>
              <a:t>The </a:t>
            </a:r>
            <a:r>
              <a:rPr lang="en-US" sz="3000" dirty="0">
                <a:solidFill>
                  <a:srgbClr val="0033CC"/>
                </a:solidFill>
              </a:rPr>
              <a:t>United States Children’s Bureau </a:t>
            </a:r>
            <a:r>
              <a:rPr lang="en-US" sz="3000" dirty="0"/>
              <a:t>was created in 1912</a:t>
            </a:r>
          </a:p>
        </p:txBody>
      </p:sp>
      <p:pic>
        <p:nvPicPr>
          <p:cNvPr id="4" name="Picture 9" descr="ch17_charts_hsus_se_p055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0" y="259077"/>
            <a:ext cx="3932306" cy="302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h17_charts_hsus_se_p055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0" y="3281957"/>
            <a:ext cx="3932306" cy="334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62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4229100" y="1797726"/>
            <a:ext cx="7539777" cy="255052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12785" y="1931035"/>
            <a:ext cx="697240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sz="3000" dirty="0"/>
              <a:t>In 1911, 156 workers died in the </a:t>
            </a:r>
            <a:r>
              <a:rPr lang="en-US" sz="3000" dirty="0">
                <a:solidFill>
                  <a:srgbClr val="0033CC"/>
                </a:solidFill>
              </a:rPr>
              <a:t>Triangle Shirtwaist Fire</a:t>
            </a:r>
            <a:r>
              <a:rPr lang="en-US" sz="3000" dirty="0"/>
              <a:t>. Many young </a:t>
            </a:r>
            <a:r>
              <a:rPr lang="en-US" sz="3000" dirty="0" smtClean="0"/>
              <a:t>women jumped </a:t>
            </a:r>
            <a:r>
              <a:rPr lang="en-US" sz="3000" dirty="0"/>
              <a:t>to their </a:t>
            </a:r>
            <a:r>
              <a:rPr lang="en-US" sz="3000" dirty="0" smtClean="0"/>
              <a:t>deaths or </a:t>
            </a:r>
            <a:r>
              <a:rPr lang="en-US" sz="3000" dirty="0"/>
              <a:t>burned.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039833" y="372010"/>
            <a:ext cx="6227724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/>
              <a:t>In the 1900s, the U.S. had the world’s worst rate of industrial accidents. </a:t>
            </a:r>
          </a:p>
          <a:p>
            <a:pPr eaLnBrk="1" hangingPunct="1">
              <a:spcBef>
                <a:spcPct val="50000"/>
              </a:spcBef>
            </a:pPr>
            <a:endParaRPr lang="en-US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1775" y="4481557"/>
            <a:ext cx="88356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sz="3000" dirty="0"/>
              <a:t>Worker safety was an important issue for Progressives.</a:t>
            </a: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86" y="2019385"/>
            <a:ext cx="2857500" cy="465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285" y="159467"/>
            <a:ext cx="3433128" cy="258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5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 rot="5400000" flipH="1">
            <a:off x="1249680" y="1066800"/>
            <a:ext cx="5105400" cy="5013960"/>
          </a:xfrm>
          <a:prstGeom prst="upArrowCallout">
            <a:avLst>
              <a:gd name="adj1" fmla="val 19967"/>
              <a:gd name="adj2" fmla="val 18453"/>
              <a:gd name="adj3" fmla="val 16958"/>
              <a:gd name="adj4" fmla="val 79971"/>
            </a:avLst>
          </a:prstGeom>
          <a:gradFill flip="none"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  <a:tileRect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16380" y="1642482"/>
            <a:ext cx="3512820" cy="38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500" b="1" dirty="0"/>
              <a:t>To reform society, Progressives realized they must also reform government.</a:t>
            </a:r>
            <a:endParaRPr lang="en-US" sz="3500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926580" y="449580"/>
            <a:ext cx="3611880" cy="595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ts val="2000"/>
              </a:spcAft>
              <a:buFont typeface="Verdana" panose="020B0604030504040204" pitchFamily="34" charset="0"/>
              <a:buChar char="•"/>
            </a:pPr>
            <a:r>
              <a:rPr lang="en-US" sz="2800" dirty="0"/>
              <a:t>Government could</a:t>
            </a:r>
            <a:br>
              <a:rPr lang="en-US" sz="2800" dirty="0"/>
            </a:br>
            <a:r>
              <a:rPr lang="en-US" sz="2800" dirty="0">
                <a:solidFill>
                  <a:srgbClr val="0033CC"/>
                </a:solidFill>
              </a:rPr>
              <a:t>not be controlled by political bosses</a:t>
            </a:r>
            <a:r>
              <a:rPr lang="en-US" sz="2800" dirty="0"/>
              <a:t> and business interests.</a:t>
            </a:r>
          </a:p>
          <a:p>
            <a:pPr eaLnBrk="1" hangingPunct="1">
              <a:spcAft>
                <a:spcPts val="2000"/>
              </a:spcAft>
              <a:buFont typeface="Verdana" panose="020B0604030504040204" pitchFamily="34" charset="0"/>
              <a:buChar char="•"/>
            </a:pPr>
            <a:r>
              <a:rPr lang="en-US" sz="2800" dirty="0"/>
              <a:t>Government needed to </a:t>
            </a:r>
            <a:r>
              <a:rPr lang="en-US" sz="2800" dirty="0">
                <a:solidFill>
                  <a:srgbClr val="0033CC"/>
                </a:solidFill>
              </a:rPr>
              <a:t>be more efficient and more accountable</a:t>
            </a:r>
            <a:r>
              <a:rPr lang="en-US" sz="2800" dirty="0"/>
              <a:t> to the people.</a:t>
            </a:r>
          </a:p>
        </p:txBody>
      </p:sp>
    </p:spTree>
    <p:extLst>
      <p:ext uri="{BB962C8B-B14F-4D97-AF65-F5344CB8AC3E}">
        <p14:creationId xmlns:p14="http://schemas.microsoft.com/office/powerpoint/2010/main" val="268125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526672" y="2042160"/>
            <a:ext cx="9311640" cy="435864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  <a:effectLst>
            <a:outerShdw dist="4579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 rot="10792560" flipH="1">
            <a:off x="1528673" y="173592"/>
            <a:ext cx="9311640" cy="1858494"/>
          </a:xfrm>
          <a:prstGeom prst="upArrowCallout">
            <a:avLst>
              <a:gd name="adj1" fmla="val 59513"/>
              <a:gd name="adj2" fmla="val 55496"/>
              <a:gd name="adj3" fmla="val 27056"/>
              <a:gd name="adj4" fmla="val 61144"/>
            </a:avLst>
          </a:prstGeom>
          <a:gradFill rotWithShape="1">
            <a:gsLst>
              <a:gs pos="0">
                <a:srgbClr val="FFCC66">
                  <a:alpha val="97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59048" y="210287"/>
            <a:ext cx="784688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sz="2600" b="1" dirty="0"/>
              <a:t>Cities and states experimented with new methods of governing</a:t>
            </a:r>
            <a:r>
              <a:rPr lang="en-US" b="1" dirty="0"/>
              <a:t>.</a:t>
            </a:r>
          </a:p>
        </p:txBody>
      </p:sp>
      <p:graphicFrame>
        <p:nvGraphicFramePr>
          <p:cNvPr id="7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452369"/>
              </p:ext>
            </p:extLst>
          </p:nvPr>
        </p:nvGraphicFramePr>
        <p:xfrm>
          <a:off x="1676399" y="2224604"/>
          <a:ext cx="8893139" cy="4312687"/>
        </p:xfrm>
        <a:graphic>
          <a:graphicData uri="http://schemas.openxmlformats.org/drawingml/2006/table">
            <a:tbl>
              <a:tblPr/>
              <a:tblGrid>
                <a:gridCol w="8893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209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In Wisconsin, Governor Robert M. La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Follette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and other Progressives reformed state government to 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restore political control to the people.</a:t>
                      </a:r>
                    </a:p>
                  </a:txBody>
                  <a:tcPr marL="137160" marR="137160" marT="13716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528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5715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571500" marR="0" lvl="1" indent="-2286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Verdana" panose="020B0604030504040204" pitchFamily="34" charset="0"/>
                        <a:buChar char="•"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direct primaries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571500" marR="0" lvl="1" indent="-2286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Verdana" panose="020B0604030504040204" pitchFamily="34" charset="0"/>
                        <a:buChar char="•"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initiatives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571500" marR="0" lvl="1" indent="-2286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Verdana" panose="020B0604030504040204" pitchFamily="34" charset="0"/>
                        <a:buChar char="•"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referendums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571500" marR="0" lvl="1" indent="-2286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Verdana" panose="020B0604030504040204" pitchFamily="34" charset="0"/>
                        <a:buChar char="•"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recalls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914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76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AutoShape 2"/>
          <p:cNvSpPr>
            <a:spLocks noChangeArrowheads="1"/>
          </p:cNvSpPr>
          <p:nvPr/>
        </p:nvSpPr>
        <p:spPr bwMode="auto">
          <a:xfrm rot="10792560" flipH="1">
            <a:off x="2584450" y="1371601"/>
            <a:ext cx="6934200" cy="1831975"/>
          </a:xfrm>
          <a:prstGeom prst="upArrowCallout">
            <a:avLst>
              <a:gd name="adj1" fmla="val 47068"/>
              <a:gd name="adj2" fmla="val 40024"/>
              <a:gd name="adj3" fmla="val 24014"/>
              <a:gd name="adj4" fmla="val 53014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315" name="Text Box 129"/>
          <p:cNvSpPr txBox="1">
            <a:spLocks noChangeArrowheads="1"/>
          </p:cNvSpPr>
          <p:nvPr/>
        </p:nvSpPr>
        <p:spPr bwMode="auto">
          <a:xfrm>
            <a:off x="2667000" y="1452563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1">
                <a:latin typeface="Verdana" panose="020B0604030504040204" pitchFamily="34" charset="0"/>
              </a:rPr>
              <a:t>The foreign-born population of the U.S. nearly doubled between 1870 and 1900.</a:t>
            </a:r>
          </a:p>
        </p:txBody>
      </p:sp>
      <p:sp>
        <p:nvSpPr>
          <p:cNvPr id="207876" name="Text Box 130"/>
          <p:cNvSpPr txBox="1">
            <a:spLocks noChangeArrowheads="1"/>
          </p:cNvSpPr>
          <p:nvPr/>
        </p:nvSpPr>
        <p:spPr bwMode="auto">
          <a:xfrm>
            <a:off x="2590800" y="3505201"/>
            <a:ext cx="7304088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60000"/>
              </a:spcAft>
              <a:buFont typeface="Times" panose="02020603050405020304" pitchFamily="18" charset="0"/>
              <a:buChar char="•"/>
            </a:pPr>
            <a:r>
              <a:rPr lang="en-US" altLang="en-US">
                <a:latin typeface="Verdana" panose="020B0604030504040204" pitchFamily="34" charset="0"/>
              </a:rPr>
              <a:t>In the 1840s and 1950s, </a:t>
            </a:r>
            <a:r>
              <a:rPr lang="en-US" altLang="en-US">
                <a:solidFill>
                  <a:srgbClr val="0033CC"/>
                </a:solidFill>
                <a:latin typeface="Verdana" panose="020B0604030504040204" pitchFamily="34" charset="0"/>
              </a:rPr>
              <a:t>German and Irish Catholics</a:t>
            </a:r>
            <a:r>
              <a:rPr lang="en-US" altLang="en-US">
                <a:latin typeface="Verdana" panose="020B0604030504040204" pitchFamily="34" charset="0"/>
              </a:rPr>
              <a:t> had immigrated to the United States.</a:t>
            </a:r>
          </a:p>
          <a:p>
            <a:pPr eaLnBrk="1" hangingPunct="1">
              <a:spcAft>
                <a:spcPct val="60000"/>
              </a:spcAft>
              <a:buFont typeface="Times" panose="02020603050405020304" pitchFamily="18" charset="0"/>
              <a:buChar char="•"/>
            </a:pPr>
            <a:r>
              <a:rPr lang="en-US" altLang="en-US">
                <a:latin typeface="Verdana" panose="020B0604030504040204" pitchFamily="34" charset="0"/>
              </a:rPr>
              <a:t>Despite differences, their children were often able to </a:t>
            </a:r>
            <a:r>
              <a:rPr lang="en-US" altLang="en-US">
                <a:solidFill>
                  <a:srgbClr val="0033CC"/>
                </a:solidFill>
                <a:latin typeface="Verdana" panose="020B0604030504040204" pitchFamily="34" charset="0"/>
              </a:rPr>
              <a:t>blend into American society.</a:t>
            </a:r>
          </a:p>
          <a:p>
            <a:pPr eaLnBrk="1" hangingPunct="1">
              <a:spcAft>
                <a:spcPct val="60000"/>
              </a:spcAft>
              <a:buFont typeface="Times" panose="02020603050405020304" pitchFamily="18" charset="0"/>
              <a:buChar char="•"/>
            </a:pPr>
            <a:r>
              <a:rPr lang="en-US" altLang="en-US">
                <a:latin typeface="Verdana" panose="020B0604030504040204" pitchFamily="34" charset="0"/>
              </a:rPr>
              <a:t>But starting in 1870, </a:t>
            </a:r>
            <a:r>
              <a:rPr lang="en-US" altLang="en-US">
                <a:solidFill>
                  <a:srgbClr val="0033CC"/>
                </a:solidFill>
                <a:latin typeface="Verdana" panose="020B0604030504040204" pitchFamily="34" charset="0"/>
              </a:rPr>
              <a:t>some people feared </a:t>
            </a:r>
            <a:r>
              <a:rPr lang="en-US" altLang="en-US" b="1">
                <a:solidFill>
                  <a:srgbClr val="FF0000"/>
                </a:solidFill>
                <a:latin typeface="Verdana" panose="020B0604030504040204" pitchFamily="34" charset="0"/>
              </a:rPr>
              <a:t>”new” immigrants</a:t>
            </a:r>
            <a:r>
              <a:rPr lang="en-US" altLang="en-US">
                <a:latin typeface="Verdana" panose="020B0604030504040204" pitchFamily="34" charset="0"/>
              </a:rPr>
              <a:t> would destroy American culture.</a:t>
            </a:r>
          </a:p>
        </p:txBody>
      </p:sp>
    </p:spTree>
    <p:extLst>
      <p:ext uri="{BB962C8B-B14F-4D97-AF65-F5344CB8AC3E}">
        <p14:creationId xmlns:p14="http://schemas.microsoft.com/office/powerpoint/2010/main" val="34445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7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7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7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7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1706880" y="3855720"/>
            <a:ext cx="8580120" cy="2590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21" descr="Train_steamtrain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0" y="1109304"/>
            <a:ext cx="5097491" cy="260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1249680" y="198120"/>
            <a:ext cx="93344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Progressive governors achieved state-level reforms of the railroads and taxes.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89741" y="3900216"/>
            <a:ext cx="801439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sz="3000" dirty="0"/>
              <a:t>On the national level, in 1913, </a:t>
            </a:r>
            <a:r>
              <a:rPr lang="en-US" sz="3000" dirty="0" smtClean="0"/>
              <a:t>Progressives helped </a:t>
            </a:r>
            <a:r>
              <a:rPr lang="en-US" sz="3000" dirty="0"/>
              <a:t>pass the </a:t>
            </a:r>
            <a:r>
              <a:rPr lang="en-US" sz="3000" b="1" dirty="0">
                <a:solidFill>
                  <a:srgbClr val="FF0000"/>
                </a:solidFill>
              </a:rPr>
              <a:t>17</a:t>
            </a:r>
            <a:r>
              <a:rPr lang="en-US" sz="3000" b="1" baseline="30000" dirty="0">
                <a:solidFill>
                  <a:srgbClr val="FF0000"/>
                </a:solidFill>
              </a:rPr>
              <a:t>th</a:t>
            </a:r>
            <a:r>
              <a:rPr lang="en-US" sz="3000" b="1" dirty="0">
                <a:solidFill>
                  <a:srgbClr val="FF0000"/>
                </a:solidFill>
              </a:rPr>
              <a:t> Amendment, </a:t>
            </a:r>
            <a:r>
              <a:rPr lang="en-US" sz="3000" dirty="0"/>
              <a:t>providing for the </a:t>
            </a:r>
            <a:r>
              <a:rPr lang="en-US" sz="3000" dirty="0">
                <a:solidFill>
                  <a:srgbClr val="0033CC"/>
                </a:solidFill>
              </a:rPr>
              <a:t>direct election of United States Senators.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507479" y="1036320"/>
            <a:ext cx="377952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sz="2400" dirty="0"/>
              <a:t>Two Progressive Governors, </a:t>
            </a:r>
            <a:r>
              <a:rPr lang="en-US" sz="2400" dirty="0">
                <a:solidFill>
                  <a:srgbClr val="0033CC"/>
                </a:solidFill>
              </a:rPr>
              <a:t>Theodore Roosevelt </a:t>
            </a:r>
            <a:r>
              <a:rPr lang="en-US" sz="2400" dirty="0"/>
              <a:t>of New York and </a:t>
            </a:r>
            <a:r>
              <a:rPr lang="en-US" sz="2400" dirty="0">
                <a:solidFill>
                  <a:srgbClr val="0033CC"/>
                </a:solidFill>
              </a:rPr>
              <a:t>Woodrow Wilson</a:t>
            </a:r>
            <a:r>
              <a:rPr lang="en-US" sz="2400" dirty="0">
                <a:solidFill>
                  <a:srgbClr val="0066CC"/>
                </a:solidFill>
              </a:rPr>
              <a:t> </a:t>
            </a:r>
            <a:r>
              <a:rPr lang="en-US" sz="2400" dirty="0"/>
              <a:t>of New Jersey, would become Progressive Presidents.</a:t>
            </a:r>
          </a:p>
        </p:txBody>
      </p:sp>
    </p:spTree>
    <p:extLst>
      <p:ext uri="{BB962C8B-B14F-4D97-AF65-F5344CB8AC3E}">
        <p14:creationId xmlns:p14="http://schemas.microsoft.com/office/powerpoint/2010/main" val="314709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8"/>
          <p:cNvSpPr txBox="1">
            <a:spLocks noChangeArrowheads="1"/>
          </p:cNvSpPr>
          <p:nvPr/>
        </p:nvSpPr>
        <p:spPr bwMode="auto">
          <a:xfrm>
            <a:off x="6629400" y="2105026"/>
            <a:ext cx="31242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Verdana" panose="020B0604030504040204" pitchFamily="34" charset="0"/>
              </a:rPr>
              <a:t>Immigrants to the United States from </a:t>
            </a:r>
            <a:r>
              <a:rPr lang="en-US" altLang="en-US">
                <a:solidFill>
                  <a:srgbClr val="0033CC"/>
                </a:solidFill>
                <a:latin typeface="Verdana" panose="020B0604030504040204" pitchFamily="34" charset="0"/>
              </a:rPr>
              <a:t>Southern and Eastern Europe </a:t>
            </a:r>
            <a:r>
              <a:rPr lang="en-US" altLang="en-US">
                <a:latin typeface="Verdana" panose="020B0604030504040204" pitchFamily="34" charset="0"/>
              </a:rPr>
              <a:t>made up 70 percent of all immigrants after 1900, up from 1 percent at midcentury.</a:t>
            </a:r>
          </a:p>
        </p:txBody>
      </p:sp>
      <p:pic>
        <p:nvPicPr>
          <p:cNvPr id="17411" name="Picture 15" descr="HSUS_ch14_S1_Imgrtn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143000"/>
            <a:ext cx="35337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46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62400" y="228600"/>
            <a:ext cx="41910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>
                <a:solidFill>
                  <a:schemeClr val="bg1"/>
                </a:solidFill>
                <a:latin typeface="Agency FB" panose="020B0503020202020204" pitchFamily="34" charset="0"/>
              </a:rPr>
              <a:t>New vs. Old Immigrants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828800" y="1066801"/>
            <a:ext cx="548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676400" y="1143000"/>
            <a:ext cx="41910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bg1"/>
                </a:solidFill>
              </a:rPr>
              <a:t>BEFORE 1890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>
                <a:solidFill>
                  <a:schemeClr val="bg1"/>
                </a:solidFill>
              </a:rPr>
              <a:t>From NW Europe (Germany, England, etc)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>
                <a:solidFill>
                  <a:schemeClr val="bg1"/>
                </a:solidFill>
              </a:rPr>
              <a:t> Skilled workers	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>
                <a:solidFill>
                  <a:schemeClr val="bg1"/>
                </a:solidFill>
              </a:rPr>
              <a:t> Protestant Christian	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>
                <a:solidFill>
                  <a:schemeClr val="bg1"/>
                </a:solidFill>
              </a:rPr>
              <a:t> Light skin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>
                <a:solidFill>
                  <a:schemeClr val="bg1"/>
                </a:solidFill>
              </a:rPr>
              <a:t> Common customs</a:t>
            </a:r>
            <a:r>
              <a:rPr lang="en-US" altLang="en-US"/>
              <a:t> 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715000" y="1143001"/>
            <a:ext cx="49530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bg1"/>
                </a:solidFill>
              </a:rPr>
              <a:t>AFTER 1890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>
                <a:solidFill>
                  <a:schemeClr val="bg1"/>
                </a:solidFill>
              </a:rPr>
              <a:t>From SE Europe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bg1"/>
                </a:solidFill>
              </a:rPr>
              <a:t>(Russia, Italy, etc)	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>
                <a:solidFill>
                  <a:schemeClr val="bg1"/>
                </a:solidFill>
              </a:rPr>
              <a:t> Unskilled workers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>
                <a:solidFill>
                  <a:schemeClr val="bg1"/>
                </a:solidFill>
              </a:rPr>
              <a:t> Jewish or Catholic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>
                <a:solidFill>
                  <a:schemeClr val="bg1"/>
                </a:solidFill>
              </a:rPr>
              <a:t> Darker skin, eyes, hair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>
                <a:solidFill>
                  <a:schemeClr val="bg1"/>
                </a:solidFill>
              </a:rPr>
              <a:t> Different customs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>
                <a:solidFill>
                  <a:schemeClr val="bg1"/>
                </a:solidFill>
              </a:rPr>
              <a:t> Known as “New Immigrant”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1752600" y="1600200"/>
            <a:ext cx="85344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5715000" y="1143000"/>
            <a:ext cx="0" cy="36576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057400" y="4876800"/>
            <a:ext cx="76962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</a:rPr>
              <a:t>Which group faced the most discrimination?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</a:rPr>
              <a:t>The After 1890 group, they looked different and had a different way of life</a:t>
            </a:r>
          </a:p>
        </p:txBody>
      </p:sp>
    </p:spTree>
    <p:extLst>
      <p:ext uri="{BB962C8B-B14F-4D97-AF65-F5344CB8AC3E}">
        <p14:creationId xmlns:p14="http://schemas.microsoft.com/office/powerpoint/2010/main" val="220348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9"/>
          <p:cNvSpPr>
            <a:spLocks noChangeArrowheads="1"/>
          </p:cNvSpPr>
          <p:nvPr/>
        </p:nvSpPr>
        <p:spPr bwMode="auto">
          <a:xfrm>
            <a:off x="2286000" y="1447800"/>
            <a:ext cx="7620000" cy="12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>
                <a:latin typeface="Verdana" panose="020B0604030504040204" pitchFamily="34" charset="0"/>
              </a:rPr>
              <a:t>Coming to America was often a tough decision. Immigrants usually </a:t>
            </a:r>
            <a:r>
              <a:rPr lang="en-US" altLang="en-US">
                <a:solidFill>
                  <a:srgbClr val="0033CC"/>
                </a:solidFill>
                <a:latin typeface="Verdana" panose="020B0604030504040204" pitchFamily="34" charset="0"/>
              </a:rPr>
              <a:t>brought only what they could carry</a:t>
            </a:r>
            <a:r>
              <a:rPr lang="en-US" altLang="en-US">
                <a:latin typeface="Verdana" panose="020B0604030504040204" pitchFamily="34" charset="0"/>
              </a:rPr>
              <a:t> and traveled by steamship in </a:t>
            </a:r>
            <a:r>
              <a:rPr lang="en-US" altLang="en-US" b="1">
                <a:solidFill>
                  <a:srgbClr val="FF0000"/>
                </a:solidFill>
                <a:latin typeface="Verdana" panose="020B0604030504040204" pitchFamily="34" charset="0"/>
              </a:rPr>
              <a:t>steerage</a:t>
            </a:r>
            <a:r>
              <a:rPr lang="en-US" altLang="en-US">
                <a:solidFill>
                  <a:srgbClr val="FF0000"/>
                </a:solidFill>
                <a:latin typeface="Verdana" panose="020B0604030504040204" pitchFamily="34" charset="0"/>
              </a:rPr>
              <a:t>.</a:t>
            </a:r>
          </a:p>
        </p:txBody>
      </p:sp>
      <p:pic>
        <p:nvPicPr>
          <p:cNvPr id="21507" name="Picture 15" descr="HSUS_ch14_S1_Steer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2895601"/>
            <a:ext cx="61722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7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362200" y="2744789"/>
            <a:ext cx="7467600" cy="32273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362200" y="1371601"/>
            <a:ext cx="7467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  <a:latin typeface="Verdana" panose="020B0604030504040204" pitchFamily="34" charset="0"/>
              </a:rPr>
              <a:t>Push factors</a:t>
            </a:r>
            <a:r>
              <a:rPr lang="en-US" altLang="en-US">
                <a:latin typeface="Verdana" panose="020B0604030504040204" pitchFamily="34" charset="0"/>
              </a:rPr>
              <a:t> for immigration are those that push people from their homes, while </a:t>
            </a:r>
            <a:r>
              <a:rPr lang="en-US" altLang="en-US">
                <a:solidFill>
                  <a:srgbClr val="0033CC"/>
                </a:solidFill>
                <a:latin typeface="Verdana" panose="020B0604030504040204" pitchFamily="34" charset="0"/>
              </a:rPr>
              <a:t>pull factors</a:t>
            </a:r>
            <a:r>
              <a:rPr lang="en-US" altLang="en-US">
                <a:latin typeface="Verdana" panose="020B0604030504040204" pitchFamily="34" charset="0"/>
              </a:rPr>
              <a:t> are those that attract them to a new place.</a:t>
            </a:r>
          </a:p>
        </p:txBody>
      </p:sp>
      <p:graphicFrame>
        <p:nvGraphicFramePr>
          <p:cNvPr id="212017" name="Group 49"/>
          <p:cNvGraphicFramePr>
            <a:graphicFrameLocks noGrp="1"/>
          </p:cNvGraphicFramePr>
          <p:nvPr/>
        </p:nvGraphicFramePr>
        <p:xfrm>
          <a:off x="2476500" y="2743200"/>
          <a:ext cx="7239000" cy="3230680"/>
        </p:xfrm>
        <a:graphic>
          <a:graphicData uri="http://schemas.openxmlformats.org/drawingml/2006/table">
            <a:tbl>
              <a:tblPr/>
              <a:tblGrid>
                <a:gridCol w="3506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2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Push Factors</a:t>
                      </a:r>
                    </a:p>
                  </a:txBody>
                  <a:tcPr marT="91415" marB="91415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Pull Factors</a:t>
                      </a:r>
                    </a:p>
                  </a:txBody>
                  <a:tcPr marT="91415" marB="91415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Farmers were pressured by land reform and low prices.</a:t>
                      </a:r>
                    </a:p>
                  </a:txBody>
                  <a:tcPr marT="91415" marB="91415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The U.S. offered plentiful land, employment, and opportunity.</a:t>
                      </a:r>
                    </a:p>
                  </a:txBody>
                  <a:tcPr marT="91415" marB="91415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Revolution and war disrupted economies and left political refugees.</a:t>
                      </a:r>
                    </a:p>
                  </a:txBody>
                  <a:tcPr marT="91415" marB="91415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Many “chain immigrants” already had family in the U.S.</a:t>
                      </a:r>
                    </a:p>
                  </a:txBody>
                  <a:tcPr marT="91415" marB="91415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Religious persecution forced many to flee violence.</a:t>
                      </a:r>
                    </a:p>
                  </a:txBody>
                  <a:tcPr marT="91415" marB="91415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Immigrants could find religious and political freedom in America.</a:t>
                      </a:r>
                    </a:p>
                  </a:txBody>
                  <a:tcPr marT="91415" marB="91415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35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3" descr="StatueofLiberty2"/>
          <p:cNvPicPr>
            <a:picLocks noChangeAspect="1" noChangeArrowheads="1"/>
          </p:cNvPicPr>
          <p:nvPr/>
        </p:nvPicPr>
        <p:blipFill>
          <a:blip r:embed="rId3">
            <a:lum bright="7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685800"/>
            <a:ext cx="18510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4191000" y="3200400"/>
            <a:ext cx="5943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Verdana" panose="020B0604030504040204" pitchFamily="34" charset="0"/>
              </a:rPr>
              <a:t>There, officers conducted</a:t>
            </a:r>
            <a:r>
              <a:rPr lang="en-US" altLang="en-US">
                <a:solidFill>
                  <a:srgbClr val="0033CC"/>
                </a:solidFill>
                <a:latin typeface="Verdana" panose="020B0604030504040204" pitchFamily="34" charset="0"/>
              </a:rPr>
              <a:t> legal and medical inspections. </a:t>
            </a:r>
            <a:r>
              <a:rPr lang="en-US" altLang="en-US">
                <a:latin typeface="Verdana" panose="020B0604030504040204" pitchFamily="34" charset="0"/>
              </a:rPr>
              <a:t>Only 2 percent were denied entry into the U.S.</a:t>
            </a:r>
          </a:p>
        </p:txBody>
      </p:sp>
      <p:sp>
        <p:nvSpPr>
          <p:cNvPr id="23556" name="Text Box 14"/>
          <p:cNvSpPr txBox="1">
            <a:spLocks noChangeArrowheads="1"/>
          </p:cNvSpPr>
          <p:nvPr/>
        </p:nvSpPr>
        <p:spPr bwMode="auto">
          <a:xfrm>
            <a:off x="3352800" y="1524000"/>
            <a:ext cx="6705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Verdana" panose="020B0604030504040204" pitchFamily="34" charset="0"/>
              </a:rPr>
              <a:t>When the immigrants arrived after their long journeys, they were processed at stations such as </a:t>
            </a:r>
            <a:r>
              <a:rPr lang="en-US" altLang="en-US" b="1">
                <a:solidFill>
                  <a:srgbClr val="FF0000"/>
                </a:solidFill>
                <a:latin typeface="Verdana" panose="020B0604030504040204" pitchFamily="34" charset="0"/>
              </a:rPr>
              <a:t>Ellis Island</a:t>
            </a:r>
            <a:r>
              <a:rPr lang="en-US" altLang="en-US">
                <a:latin typeface="Verdana" panose="020B0604030504040204" pitchFamily="34" charset="0"/>
              </a:rPr>
              <a:t> in New York Harbor.</a:t>
            </a:r>
          </a:p>
        </p:txBody>
      </p:sp>
      <p:sp>
        <p:nvSpPr>
          <p:cNvPr id="191503" name="Text Box 15"/>
          <p:cNvSpPr txBox="1">
            <a:spLocks noChangeArrowheads="1"/>
          </p:cNvSpPr>
          <p:nvPr/>
        </p:nvSpPr>
        <p:spPr bwMode="auto">
          <a:xfrm>
            <a:off x="2438400" y="4876800"/>
            <a:ext cx="7315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Verdana" panose="020B0604030504040204" pitchFamily="34" charset="0"/>
              </a:rPr>
              <a:t>Chinese and other Asian immigrants crossing the Pacific were processed at </a:t>
            </a:r>
            <a:r>
              <a:rPr lang="en-US" altLang="en-US" b="1">
                <a:solidFill>
                  <a:srgbClr val="FF0000"/>
                </a:solidFill>
                <a:latin typeface="Verdana" panose="020B0604030504040204" pitchFamily="34" charset="0"/>
              </a:rPr>
              <a:t>Angel Island</a:t>
            </a:r>
            <a:r>
              <a:rPr lang="en-US" altLang="en-US">
                <a:latin typeface="Verdana" panose="020B0604030504040204" pitchFamily="34" charset="0"/>
              </a:rPr>
              <a:t> in San Francisco Bay. </a:t>
            </a:r>
            <a:r>
              <a:rPr lang="en-US" altLang="en-US">
                <a:solidFill>
                  <a:srgbClr val="0033CC"/>
                </a:solidFill>
                <a:latin typeface="Verdana" panose="020B0604030504040204" pitchFamily="34" charset="0"/>
              </a:rPr>
              <a:t>Many Chinese were turned away.</a:t>
            </a:r>
          </a:p>
        </p:txBody>
      </p:sp>
    </p:spTree>
    <p:extLst>
      <p:ext uri="{BB962C8B-B14F-4D97-AF65-F5344CB8AC3E}">
        <p14:creationId xmlns:p14="http://schemas.microsoft.com/office/powerpoint/2010/main" val="279298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4" grpId="0"/>
      <p:bldP spid="19150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TC104033919[[fn=Circuit]]</Template>
  <TotalTime>2153</TotalTime>
  <Words>1487</Words>
  <Application>Microsoft Office PowerPoint</Application>
  <PresentationFormat>Widescreen</PresentationFormat>
  <Paragraphs>152</Paragraphs>
  <Slides>40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Agency FB</vt:lpstr>
      <vt:lpstr>Arial</vt:lpstr>
      <vt:lpstr>Calibri</vt:lpstr>
      <vt:lpstr>Times</vt:lpstr>
      <vt:lpstr>Trebuchet MS</vt:lpstr>
      <vt:lpstr>Tw Cen MT</vt:lpstr>
      <vt:lpstr>Verdana</vt:lpstr>
      <vt:lpstr>Wingdings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vs. Old Immigrants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terms and people</vt:lpstr>
      <vt:lpstr>Key terms and people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 section 1</dc:title>
  <dc:creator>Zach Newsom</dc:creator>
  <cp:lastModifiedBy>Newsom, Zachary</cp:lastModifiedBy>
  <cp:revision>41</cp:revision>
  <dcterms:created xsi:type="dcterms:W3CDTF">2013-10-06T23:45:56Z</dcterms:created>
  <dcterms:modified xsi:type="dcterms:W3CDTF">2017-01-23T14:22:57Z</dcterms:modified>
</cp:coreProperties>
</file>