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4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3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E09E4-5FAD-42B3-91B6-D64B7C9F691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933C9-3B3C-4E65-B216-54B637D96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2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56FD33B-1CE3-4A66-BB4D-7FA1B1E9AC68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8139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186E4D67-008F-4FED-80B0-841D500F8091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26538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8930C06-170A-43CA-B402-2373017E0C2A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68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0F03B7E7-5279-48E6-9C55-FBBAACBFA426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18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7B2BF6E9-EF87-47E6-8E43-1BBB830445A8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07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44440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78503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D16ACFBD-40D1-4E8F-9534-FE0F74CBF64E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080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123213C-9C0B-4BEA-89D6-01BA3913AE66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61445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AB2AB0F4-AF30-43F7-BFD9-E4DEF5DB055B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01653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DDAEBC34-0855-4761-93A6-3AA8447AFB46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2309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D6DF4EEB-E5D0-437D-8A42-F1132CBD16E7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66935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15688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102210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6364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26039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88842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83515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669825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8B87E03A-DB8D-48A7-885C-E09CEC79C4FC}" type="slidenum">
              <a:rPr lang="en-US" altLang="en-US" sz="1200"/>
              <a:pPr algn="r" eaLnBrk="1" hangingPunct="1"/>
              <a:t>44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97044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DFC75BC0-36D8-4D6E-B3BF-E49C64BC086D}" type="slidenum">
              <a:rPr lang="en-US" altLang="en-US" sz="1200"/>
              <a:pPr algn="r" eaLnBrk="1" hangingPunct="1"/>
              <a:t>45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75820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2586130F-95CB-4BC6-915F-1E8130B49C4D}" type="slidenum">
              <a:rPr lang="en-US" altLang="en-US" sz="1200"/>
              <a:pPr algn="r" eaLnBrk="1" hangingPunct="1"/>
              <a:t>46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1281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229BBB2-5B45-4445-B7F0-D287017969FA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14229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84684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C51CE1A-A2A6-4779-9EBA-87748CE83623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6570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4921E63B-0A0E-42A6-8A52-1F3EFAB3976D}" type="slidenum">
              <a:rPr lang="en-US" altLang="en-US" sz="1200"/>
              <a:pPr algn="r" eaLnBrk="1" hangingPunct="1"/>
              <a:t>49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89726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7FBF13E8-1B75-42D4-97AB-4A68D148AB20}" type="slidenum">
              <a:rPr lang="en-US" altLang="en-US" sz="1200"/>
              <a:pPr algn="r" eaLnBrk="1" hangingPunct="1"/>
              <a:t>50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264261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23D25093-1AFA-487C-8182-DD1557961268}" type="slidenum">
              <a:rPr lang="en-US" altLang="en-US" sz="1200"/>
              <a:pPr algn="r" eaLnBrk="1" hangingPunct="1"/>
              <a:t>51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15086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A0CDA6E-84CD-422E-8CCE-2C7D0F9BB761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44923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857A8B67-C19D-4598-ADA5-1C4A5E808180}" type="slidenum">
              <a:rPr lang="en-US" altLang="en-US" sz="1200"/>
              <a:pPr algn="r" eaLnBrk="1" hangingPunct="1"/>
              <a:t>53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01425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751577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738084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5546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18009BC-3004-41DD-A944-19AF160FB733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916603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09650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887064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544611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23208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CBC90310-A836-43B4-BD20-AF4AD5F1F665}" type="slidenum">
              <a:rPr lang="en-US" altLang="en-US" sz="1200"/>
              <a:pPr algn="r" eaLnBrk="1" hangingPunct="1"/>
              <a:t>61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156909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3E22722-D545-446D-86A8-CF06B5250E90}" type="slidenum">
              <a:rPr lang="en-US" altLang="en-US" sz="1200"/>
              <a:pPr eaLnBrk="1" hangingPunct="1"/>
              <a:t>62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713347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02287BA9-7403-41C1-9B2B-9976A52A9FEA}" type="slidenum">
              <a:rPr lang="en-US" altLang="en-US" sz="1200"/>
              <a:pPr algn="r" eaLnBrk="1" hangingPunct="1"/>
              <a:t>63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04811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948437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574594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0247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650CA0C2-D9EA-4163-9CFD-135349396A0D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160799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AEB845F-B4B1-4EFF-B90F-750C0DEE1F8C}" type="slidenum">
              <a:rPr lang="en-US" altLang="en-US" sz="1200"/>
              <a:pPr eaLnBrk="1" hangingPunct="1"/>
              <a:t>67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65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42019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82558DB2-A92C-4B5F-AED2-EC12E4C87FDF}" type="slidenum">
              <a:rPr lang="en-US" altLang="en-US" sz="1200"/>
              <a:pPr algn="r" eaLnBrk="1" hangingPunct="1"/>
              <a:t>68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8491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62274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54568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9821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08E3CB1D-B45B-4708-913F-D1A5FE0F941B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5727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3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source=images&amp;cd=&amp;cad=rja&amp;docid=1cuXXpthHonGfM&amp;tbnid=8SX9Z4EAmGoUKM:&amp;ved=0CAgQjRwwAA&amp;url=http://reader2.com/item/asin/0486220125/How_the_Other_Half_Lives__Studies_Among_the_Tenements_of_New_York&amp;ei=ibFSUqaBEsn8rQHz7IG4AQ&amp;psig=AFQjCNEaVyF--MaeeiIr6elg0YZshkcOgQ&amp;ust=138123751336021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source=images&amp;cd=&amp;cad=rja&amp;docid=AcSPXm8FtuVWeM&amp;tbnid=oys8Vs_wN7FmPM:&amp;ved=0CAgQjRwwAA&amp;url=http://en.wikipedia.org/wiki/The_Jungle&amp;ei=p7FSUum5Lsb9rAG4n4HgAQ&amp;psig=AFQjCNFOqcbc6PdmiApxVarka6Y9qdPwAQ&amp;ust=138123754385970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Xxe9nosWaw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WrUVNuA28&amp;feature=iv&amp;src_vid=C-34nAu5QCQ&amp;annotation_id=annotation_692462" TargetMode="External"/><Relationship Id="rId2" Type="http://schemas.openxmlformats.org/officeDocument/2006/relationships/hyperlink" Target="https://www.youtube.com/watch?v=w9Qjw-SOgVQ&amp;list=PLIhqfbAUYfDGhsZI06cp44QzXF3j9KMsh&amp;index=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8/US-FederalReserveSystem-Seal.sv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3/US-FederalTradeCommission-Seal.sv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3071" y="564776"/>
            <a:ext cx="8791575" cy="726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Progressive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0567" y="1145441"/>
            <a:ext cx="8791575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mages.amazon.com/images/P/0486220125.01.LZZZZZZ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0" y="1604108"/>
            <a:ext cx="5098747" cy="40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5/53/TheJungleSinclair.jpg/200px-TheJungleSinclai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47" y="1420860"/>
            <a:ext cx="3338251" cy="52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537" y="3131820"/>
            <a:ext cx="6044151" cy="246501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Upton Sinclair’s</a:t>
            </a:r>
            <a:r>
              <a:rPr lang="en-US" sz="4000" dirty="0"/>
              <a:t> novel, </a:t>
            </a:r>
            <a:r>
              <a:rPr lang="en-US" sz="4000" i="1" dirty="0">
                <a:solidFill>
                  <a:srgbClr val="0033CC"/>
                </a:solidFill>
              </a:rPr>
              <a:t>The Jungle</a:t>
            </a:r>
            <a:r>
              <a:rPr lang="en-US" sz="4000" dirty="0">
                <a:solidFill>
                  <a:srgbClr val="0033CC"/>
                </a:solidFill>
              </a:rPr>
              <a:t>,</a:t>
            </a:r>
            <a:r>
              <a:rPr lang="en-US" sz="4000" dirty="0"/>
              <a:t> provided a shocking look </a:t>
            </a:r>
            <a:r>
              <a:rPr lang="en-US" sz="4000" dirty="0" smtClean="0"/>
              <a:t>at meatpacking in Chicago’s stockyards</a:t>
            </a:r>
            <a:r>
              <a:rPr lang="en-US" sz="4000" dirty="0"/>
              <a:t>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0800000" flipH="1">
            <a:off x="1596719" y="251458"/>
            <a:ext cx="9265259" cy="2880361"/>
          </a:xfrm>
          <a:prstGeom prst="upArrowCallout">
            <a:avLst>
              <a:gd name="adj1" fmla="val 51301"/>
              <a:gd name="adj2" fmla="val 46536"/>
              <a:gd name="adj3" fmla="val 24505"/>
              <a:gd name="adj4" fmla="val 6572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11679" y="548639"/>
            <a:ext cx="84353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4000" dirty="0"/>
              <a:t>The naturalist novel portrayed the </a:t>
            </a:r>
            <a:r>
              <a:rPr lang="en-US" sz="4000" dirty="0">
                <a:solidFill>
                  <a:srgbClr val="0033CC"/>
                </a:solidFill>
              </a:rPr>
              <a:t>struggle of common people.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759" y="2169260"/>
            <a:ext cx="2952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39" y="300427"/>
            <a:ext cx="4295257" cy="6351216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000" dirty="0"/>
              <a:t>Theodore Dreiser’s, </a:t>
            </a:r>
            <a:r>
              <a:rPr lang="en-US" sz="3000" i="1" dirty="0"/>
              <a:t>Sister Carrie</a:t>
            </a:r>
            <a:r>
              <a:rPr lang="en-US" sz="3000" dirty="0"/>
              <a:t>,</a:t>
            </a:r>
            <a:r>
              <a:rPr lang="en-US" sz="3000" i="1" dirty="0">
                <a:solidFill>
                  <a:srgbClr val="0000FF"/>
                </a:solidFill>
              </a:rPr>
              <a:t> </a:t>
            </a:r>
            <a:r>
              <a:rPr lang="en-US" sz="3000" dirty="0"/>
              <a:t>discussed </a:t>
            </a:r>
            <a:r>
              <a:rPr lang="en-US" sz="3000" dirty="0">
                <a:solidFill>
                  <a:srgbClr val="0033CC"/>
                </a:solidFill>
              </a:rPr>
              <a:t>factory conditions for working women.</a:t>
            </a:r>
            <a:endParaRPr lang="en-US" sz="3000" i="1" dirty="0">
              <a:solidFill>
                <a:srgbClr val="0033CC"/>
              </a:solidFill>
            </a:endParaRPr>
          </a:p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000" dirty="0"/>
              <a:t>Francis Ellen Watkins’s, </a:t>
            </a:r>
            <a:r>
              <a:rPr lang="en-US" sz="3000" i="1" dirty="0"/>
              <a:t>Iola Leroy,</a:t>
            </a:r>
            <a:r>
              <a:rPr lang="en-US" sz="3000" dirty="0"/>
              <a:t> focused on </a:t>
            </a:r>
            <a:r>
              <a:rPr lang="en-US" sz="3000" dirty="0">
                <a:solidFill>
                  <a:srgbClr val="0033CC"/>
                </a:solidFill>
              </a:rPr>
              <a:t>racial issues.</a:t>
            </a:r>
            <a:endParaRPr lang="en-US" sz="3000" i="1" dirty="0">
              <a:solidFill>
                <a:srgbClr val="0033CC"/>
              </a:solidFill>
            </a:endParaRPr>
          </a:p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000" dirty="0"/>
              <a:t>Frank Norris’s, </a:t>
            </a:r>
            <a:r>
              <a:rPr lang="en-US" sz="3000" i="1" dirty="0"/>
              <a:t>The Octopus</a:t>
            </a:r>
            <a:r>
              <a:rPr lang="en-US" sz="3000" dirty="0"/>
              <a:t>,</a:t>
            </a:r>
            <a:r>
              <a:rPr lang="en-US" sz="3000" i="1" dirty="0"/>
              <a:t> </a:t>
            </a:r>
            <a:r>
              <a:rPr lang="en-US" sz="3000" dirty="0"/>
              <a:t>centered on the </a:t>
            </a:r>
            <a:r>
              <a:rPr lang="en-US" sz="3000" dirty="0">
                <a:solidFill>
                  <a:srgbClr val="0033CC"/>
                </a:solidFill>
              </a:rPr>
              <a:t>tensions between farmers and the railroads.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080725" y="1151935"/>
            <a:ext cx="5717630" cy="4648200"/>
          </a:xfrm>
          <a:prstGeom prst="upArrowCallout">
            <a:avLst>
              <a:gd name="adj1" fmla="val 20021"/>
              <a:gd name="adj2" fmla="val 18180"/>
              <a:gd name="adj3" fmla="val 16958"/>
              <a:gd name="adj4" fmla="val 78435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844039" y="1652270"/>
            <a:ext cx="332014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3500" b="1" dirty="0"/>
              <a:t>Progressive novelists covered a wide range of topics.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689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075" y="2391607"/>
            <a:ext cx="8435945" cy="181463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r>
              <a:rPr lang="en-US" sz="5600" dirty="0"/>
              <a:t>Her urban community centers provided social services for immigrants and the poor.</a:t>
            </a:r>
          </a:p>
          <a:p>
            <a:pPr marL="0" indent="0" algn="ctr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0792560" flipH="1">
            <a:off x="1349427" y="472685"/>
            <a:ext cx="9829381" cy="1919017"/>
          </a:xfrm>
          <a:prstGeom prst="upArrowCallout">
            <a:avLst>
              <a:gd name="adj1" fmla="val 47625"/>
              <a:gd name="adj2" fmla="val 44122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506980" y="693420"/>
            <a:ext cx="7391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2500" dirty="0"/>
              <a:t>Jane Addams led the settlement house movement. 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5400000" flipH="1">
            <a:off x="4823585" y="2501646"/>
            <a:ext cx="2842010" cy="4808220"/>
          </a:xfrm>
          <a:prstGeom prst="rect">
            <a:avLst/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23360" y="3591907"/>
            <a:ext cx="462534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3000" dirty="0"/>
              <a:t>Christian reformers’</a:t>
            </a:r>
            <a:r>
              <a:rPr lang="en-US" sz="3000" b="1" dirty="0">
                <a:solidFill>
                  <a:srgbClr val="FF0000"/>
                </a:solidFill>
              </a:rPr>
              <a:t> Social Gospel</a:t>
            </a:r>
            <a:r>
              <a:rPr lang="en-US" sz="3000" dirty="0"/>
              <a:t> demanded a shorter work day and the end of child labor.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7" y="3480498"/>
            <a:ext cx="3546510" cy="27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735" y="585667"/>
            <a:ext cx="3521045" cy="5929433"/>
          </a:xfrm>
        </p:spPr>
        <p:txBody>
          <a:bodyPr>
            <a:noAutofit/>
          </a:bodyPr>
          <a:lstStyle/>
          <a:p>
            <a:r>
              <a:rPr lang="en-US" sz="3000" b="1" dirty="0"/>
              <a:t>Progressives succeeded in reducing child labor and improving school enrollment. </a:t>
            </a:r>
          </a:p>
          <a:p>
            <a:r>
              <a:rPr lang="en-US" sz="3000" dirty="0"/>
              <a:t>The </a:t>
            </a:r>
            <a:r>
              <a:rPr lang="en-US" sz="3000" dirty="0">
                <a:solidFill>
                  <a:srgbClr val="0033CC"/>
                </a:solidFill>
              </a:rPr>
              <a:t>United States Children’s Bureau </a:t>
            </a:r>
            <a:r>
              <a:rPr lang="en-US" sz="3000" dirty="0"/>
              <a:t>was created in 1912</a:t>
            </a:r>
          </a:p>
        </p:txBody>
      </p:sp>
      <p:pic>
        <p:nvPicPr>
          <p:cNvPr id="4" name="Picture 9" descr="ch17_charts_hsus_se_p055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259077"/>
            <a:ext cx="3932306" cy="30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h17_charts_hsus_se_p055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281957"/>
            <a:ext cx="3932306" cy="334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4229100" y="1797726"/>
            <a:ext cx="7539777" cy="25505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12785" y="1931035"/>
            <a:ext cx="697240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3000" dirty="0"/>
              <a:t>In 1911, 156 workers died in the </a:t>
            </a:r>
            <a:r>
              <a:rPr lang="en-US" sz="3000" dirty="0">
                <a:solidFill>
                  <a:srgbClr val="0033CC"/>
                </a:solidFill>
              </a:rPr>
              <a:t>Triangle Shirtwaist Fire</a:t>
            </a:r>
            <a:r>
              <a:rPr lang="en-US" sz="3000" dirty="0"/>
              <a:t>. Many young </a:t>
            </a:r>
            <a:r>
              <a:rPr lang="en-US" sz="3000" dirty="0" smtClean="0"/>
              <a:t>women jumped </a:t>
            </a:r>
            <a:r>
              <a:rPr lang="en-US" sz="3000" dirty="0"/>
              <a:t>to their </a:t>
            </a:r>
            <a:r>
              <a:rPr lang="en-US" sz="3000" dirty="0" smtClean="0"/>
              <a:t>deaths or </a:t>
            </a:r>
            <a:r>
              <a:rPr lang="en-US" sz="3000" dirty="0"/>
              <a:t>burned.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39833" y="372010"/>
            <a:ext cx="6227724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/>
              <a:t>In the 1900s, the U.S. had the world’s worst rate of industrial accidents. </a:t>
            </a:r>
          </a:p>
          <a:p>
            <a:pPr eaLnBrk="1" hangingPunct="1">
              <a:spcBef>
                <a:spcPct val="50000"/>
              </a:spcBef>
            </a:pPr>
            <a:endParaRPr lang="en-US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1775" y="4481557"/>
            <a:ext cx="8835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3000" dirty="0"/>
              <a:t>Worker safety was an important issue for Progressives.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6" y="2019385"/>
            <a:ext cx="2857500" cy="465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85" y="159467"/>
            <a:ext cx="3433128" cy="25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249680" y="1066800"/>
            <a:ext cx="5105400" cy="5013960"/>
          </a:xfrm>
          <a:prstGeom prst="upArrowCallout">
            <a:avLst>
              <a:gd name="adj1" fmla="val 19967"/>
              <a:gd name="adj2" fmla="val 18453"/>
              <a:gd name="adj3" fmla="val 16958"/>
              <a:gd name="adj4" fmla="val 79971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16380" y="1642482"/>
            <a:ext cx="351282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/>
              <a:t>To reform society, Progressives realized they must also reform government.</a:t>
            </a:r>
            <a:endParaRPr lang="en-US" sz="35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926580" y="449580"/>
            <a:ext cx="3611880" cy="595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2800" dirty="0"/>
              <a:t>Government could</a:t>
            </a:r>
            <a:br>
              <a:rPr lang="en-US" sz="2800" dirty="0"/>
            </a:br>
            <a:r>
              <a:rPr lang="en-US" sz="2800" dirty="0">
                <a:solidFill>
                  <a:srgbClr val="0033CC"/>
                </a:solidFill>
              </a:rPr>
              <a:t>not be controlled by political bosses</a:t>
            </a:r>
            <a:r>
              <a:rPr lang="en-US" sz="2800" dirty="0"/>
              <a:t> and business interests.</a:t>
            </a:r>
          </a:p>
          <a:p>
            <a:pPr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2800" dirty="0"/>
              <a:t>Government needed to </a:t>
            </a:r>
            <a:r>
              <a:rPr lang="en-US" sz="2800" dirty="0">
                <a:solidFill>
                  <a:srgbClr val="0033CC"/>
                </a:solidFill>
              </a:rPr>
              <a:t>be more efficient and more accountable</a:t>
            </a:r>
            <a:r>
              <a:rPr lang="en-US" sz="2800" dirty="0"/>
              <a:t> to the people.</a:t>
            </a:r>
          </a:p>
        </p:txBody>
      </p:sp>
    </p:spTree>
    <p:extLst>
      <p:ext uri="{BB962C8B-B14F-4D97-AF65-F5344CB8AC3E}">
        <p14:creationId xmlns:p14="http://schemas.microsoft.com/office/powerpoint/2010/main" val="26812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26672" y="2042160"/>
            <a:ext cx="9311640" cy="43586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10792560" flipH="1">
            <a:off x="1528673" y="173592"/>
            <a:ext cx="9311640" cy="1858494"/>
          </a:xfrm>
          <a:prstGeom prst="upArrowCallout">
            <a:avLst>
              <a:gd name="adj1" fmla="val 59513"/>
              <a:gd name="adj2" fmla="val 55496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59048" y="210287"/>
            <a:ext cx="78468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2600" b="1" dirty="0"/>
              <a:t>Cities and states experimented with new methods of governing</a:t>
            </a:r>
            <a:r>
              <a:rPr lang="en-US" b="1" dirty="0"/>
              <a:t>.</a:t>
            </a:r>
          </a:p>
        </p:txBody>
      </p:sp>
      <p:graphicFrame>
        <p:nvGraphicFramePr>
          <p:cNvPr id="7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52369"/>
              </p:ext>
            </p:extLst>
          </p:nvPr>
        </p:nvGraphicFramePr>
        <p:xfrm>
          <a:off x="1676399" y="2224604"/>
          <a:ext cx="8893139" cy="4312687"/>
        </p:xfrm>
        <a:graphic>
          <a:graphicData uri="http://schemas.openxmlformats.org/drawingml/2006/table">
            <a:tbl>
              <a:tblPr/>
              <a:tblGrid>
                <a:gridCol w="8893139"/>
              </a:tblGrid>
              <a:tr h="19209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In Wisconsin, Governor Robert M. La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Follette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and other Progressives reformed state government to 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restore political control to the people.</a:t>
                      </a:r>
                    </a:p>
                  </a:txBody>
                  <a:tcPr marL="137160" marR="137160" marT="13716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528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715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direct primaries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initiatives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referendums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recalls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914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7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706880" y="3855720"/>
            <a:ext cx="8580120" cy="259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21" descr="Train_steamt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109304"/>
            <a:ext cx="5097491" cy="26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249680" y="198120"/>
            <a:ext cx="93344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Progressive governors achieved state-level reforms of the railroads and taxes.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89741" y="3900216"/>
            <a:ext cx="80143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3000" dirty="0"/>
              <a:t>On the national level, in 1913, </a:t>
            </a:r>
            <a:r>
              <a:rPr lang="en-US" sz="3000" dirty="0" smtClean="0"/>
              <a:t>Progressives helped </a:t>
            </a:r>
            <a:r>
              <a:rPr lang="en-US" sz="3000" dirty="0"/>
              <a:t>pass the </a:t>
            </a:r>
            <a:r>
              <a:rPr lang="en-US" sz="3000" b="1" dirty="0">
                <a:solidFill>
                  <a:srgbClr val="FF0000"/>
                </a:solidFill>
              </a:rPr>
              <a:t>17</a:t>
            </a:r>
            <a:r>
              <a:rPr lang="en-US" sz="3000" b="1" baseline="30000" dirty="0">
                <a:solidFill>
                  <a:srgbClr val="FF0000"/>
                </a:solidFill>
              </a:rPr>
              <a:t>th</a:t>
            </a:r>
            <a:r>
              <a:rPr lang="en-US" sz="3000" b="1" dirty="0">
                <a:solidFill>
                  <a:srgbClr val="FF0000"/>
                </a:solidFill>
              </a:rPr>
              <a:t> Amendment, </a:t>
            </a:r>
            <a:r>
              <a:rPr lang="en-US" sz="3000" dirty="0"/>
              <a:t>providing for the </a:t>
            </a:r>
            <a:r>
              <a:rPr lang="en-US" sz="3000" dirty="0">
                <a:solidFill>
                  <a:srgbClr val="0033CC"/>
                </a:solidFill>
              </a:rPr>
              <a:t>direct election of United States Senators.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07479" y="1036320"/>
            <a:ext cx="377952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2400" dirty="0"/>
              <a:t>Two Progressive Governors, </a:t>
            </a:r>
            <a:r>
              <a:rPr lang="en-US" sz="2400" dirty="0">
                <a:solidFill>
                  <a:srgbClr val="0033CC"/>
                </a:solidFill>
              </a:rPr>
              <a:t>Theodore Roosevelt </a:t>
            </a:r>
            <a:r>
              <a:rPr lang="en-US" sz="2400" dirty="0"/>
              <a:t>of New York and </a:t>
            </a:r>
            <a:r>
              <a:rPr lang="en-US" sz="2400" dirty="0">
                <a:solidFill>
                  <a:srgbClr val="0033CC"/>
                </a:solidFill>
              </a:rPr>
              <a:t>Woodrow Wilson</a:t>
            </a:r>
            <a:r>
              <a:rPr lang="en-US" sz="2400" dirty="0">
                <a:solidFill>
                  <a:srgbClr val="0066CC"/>
                </a:solidFill>
              </a:rPr>
              <a:t> </a:t>
            </a:r>
            <a:r>
              <a:rPr lang="en-US" sz="2400" dirty="0"/>
              <a:t>of New Jersey, would become Progressive Presidents.</a:t>
            </a:r>
          </a:p>
        </p:txBody>
      </p:sp>
    </p:spTree>
    <p:extLst>
      <p:ext uri="{BB962C8B-B14F-4D97-AF65-F5344CB8AC3E}">
        <p14:creationId xmlns:p14="http://schemas.microsoft.com/office/powerpoint/2010/main" val="31470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1979614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2667000" y="1828800"/>
            <a:ext cx="7620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Florence Kelley</a:t>
            </a:r>
            <a:r>
              <a:rPr lang="en-US" altLang="en-US" sz="2200" b="1"/>
              <a:t> –</a:t>
            </a:r>
            <a:r>
              <a:rPr lang="en-US" altLang="en-US" sz="2200"/>
              <a:t> founded the National Consumer’s League known as the NCL</a:t>
            </a:r>
            <a:endParaRPr lang="en-US" altLang="en-US" sz="2200" b="1"/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National Consumer’s League (NCL)</a:t>
            </a:r>
            <a:r>
              <a:rPr lang="en-US" altLang="en-US" sz="2200" b="1"/>
              <a:t> –</a:t>
            </a:r>
            <a:r>
              <a:rPr lang="en-US" altLang="en-US" sz="2200"/>
              <a:t> labeled and publicized “goods produced under fair, safe, and healthy working conditions”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temperance movement</a:t>
            </a:r>
            <a:r>
              <a:rPr lang="en-US" altLang="en-US" sz="2200" b="1"/>
              <a:t> – </a:t>
            </a:r>
            <a:r>
              <a:rPr lang="en-US" altLang="en-US" sz="2200"/>
              <a:t>campaign to end the production, sale, and use of alcohol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Margaret Sanger</a:t>
            </a:r>
            <a:r>
              <a:rPr lang="en-US" altLang="en-US" sz="2200" b="1"/>
              <a:t> –</a:t>
            </a:r>
            <a:r>
              <a:rPr lang="en-US" altLang="en-US" sz="2200"/>
              <a:t> opened the first birth control clinic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Ida B. Wells </a:t>
            </a:r>
            <a:r>
              <a:rPr lang="en-US" altLang="en-US" sz="2200" b="1"/>
              <a:t>–</a:t>
            </a:r>
            <a:r>
              <a:rPr lang="en-US" altLang="en-US" sz="2200"/>
              <a:t> helped to found the National Association of Colored Women</a:t>
            </a:r>
          </a:p>
        </p:txBody>
      </p:sp>
    </p:spTree>
    <p:extLst>
      <p:ext uri="{BB962C8B-B14F-4D97-AF65-F5344CB8AC3E}">
        <p14:creationId xmlns:p14="http://schemas.microsoft.com/office/powerpoint/2010/main" val="9987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979614" y="13716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2590800" y="1981200"/>
            <a:ext cx="76200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suffrage</a:t>
            </a:r>
            <a:r>
              <a:rPr lang="en-US" altLang="en-US" sz="2200" b="1"/>
              <a:t> –</a:t>
            </a:r>
            <a:r>
              <a:rPr lang="en-US" altLang="en-US" sz="2200"/>
              <a:t> the right to vote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Carrie Chapman Catt</a:t>
            </a:r>
            <a:r>
              <a:rPr lang="en-US" altLang="en-US" sz="2200" b="1"/>
              <a:t> –</a:t>
            </a:r>
            <a:r>
              <a:rPr lang="en-US" altLang="en-US" sz="2200"/>
              <a:t> president of the NAWSA, campaigned to pass women’s suffrage at both the state and national levels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NAWSA</a:t>
            </a:r>
            <a:r>
              <a:rPr lang="en-US" altLang="en-US" sz="2200" b="1"/>
              <a:t> –</a:t>
            </a:r>
            <a:r>
              <a:rPr lang="en-US" altLang="en-US" sz="2200"/>
              <a:t> National American Woman Suffrage Association  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Alice Paul</a:t>
            </a:r>
            <a:r>
              <a:rPr lang="en-US" altLang="en-US" sz="2200" b="1"/>
              <a:t> –</a:t>
            </a:r>
            <a:r>
              <a:rPr lang="en-US" altLang="en-US" sz="2200"/>
              <a:t> social activist, led women to picket at the White House</a:t>
            </a:r>
            <a:endParaRPr lang="en-US" altLang="en-US" sz="2200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Nineteenth Amendment</a:t>
            </a:r>
            <a:r>
              <a:rPr lang="en-US" altLang="en-US" sz="2200" b="1"/>
              <a:t> –</a:t>
            </a:r>
            <a:r>
              <a:rPr lang="en-US" altLang="en-US" sz="2200"/>
              <a:t> 1919, granted women the right to vote</a:t>
            </a:r>
          </a:p>
        </p:txBody>
      </p:sp>
    </p:spTree>
    <p:extLst>
      <p:ext uri="{BB962C8B-B14F-4D97-AF65-F5344CB8AC3E}">
        <p14:creationId xmlns:p14="http://schemas.microsoft.com/office/powerpoint/2010/main" val="23854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24496"/>
            <a:ext cx="10353761" cy="1326321"/>
          </a:xfrm>
        </p:spPr>
        <p:txBody>
          <a:bodyPr/>
          <a:lstStyle/>
          <a:p>
            <a:r>
              <a:rPr lang="en-US" dirty="0" smtClean="0"/>
              <a:t>Key terms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37127"/>
            <a:ext cx="10353762" cy="5834129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700" b="1" dirty="0">
                <a:solidFill>
                  <a:srgbClr val="FF0000"/>
                </a:solidFill>
              </a:rPr>
              <a:t>Progressivism</a:t>
            </a:r>
            <a:r>
              <a:rPr lang="en-US" sz="2700" b="1" dirty="0"/>
              <a:t> – </a:t>
            </a:r>
            <a:r>
              <a:rPr lang="en-US" sz="2700" dirty="0"/>
              <a:t>movement that believed honest and efficient government could bring about social justice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700" b="1" dirty="0">
                <a:solidFill>
                  <a:srgbClr val="FF0000"/>
                </a:solidFill>
              </a:rPr>
              <a:t>muckrakers</a:t>
            </a:r>
            <a:r>
              <a:rPr lang="en-US" sz="2700" b="1" dirty="0"/>
              <a:t> – </a:t>
            </a:r>
            <a:r>
              <a:rPr lang="en-US" sz="2700" dirty="0"/>
              <a:t>socially conscious journalists and writers who dramatized the need for reform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700" b="1" dirty="0">
                <a:solidFill>
                  <a:srgbClr val="FF0000"/>
                </a:solidFill>
              </a:rPr>
              <a:t>Lincoln Steffens</a:t>
            </a:r>
            <a:r>
              <a:rPr lang="en-US" sz="2700" b="1" dirty="0"/>
              <a:t> –</a:t>
            </a:r>
            <a:r>
              <a:rPr lang="en-US" sz="2700" dirty="0"/>
              <a:t> muckraking author of </a:t>
            </a:r>
            <a:r>
              <a:rPr lang="en-US" sz="2700" i="1" dirty="0"/>
              <a:t>Shame of the Cities,</a:t>
            </a:r>
            <a:r>
              <a:rPr lang="en-US" sz="2700" dirty="0"/>
              <a:t> exposed corruption in urban government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700" b="1" dirty="0">
                <a:solidFill>
                  <a:srgbClr val="FF0000"/>
                </a:solidFill>
              </a:rPr>
              <a:t>Jacob Riis</a:t>
            </a:r>
            <a:r>
              <a:rPr lang="en-US" sz="2700" b="1" dirty="0"/>
              <a:t> –</a:t>
            </a:r>
            <a:r>
              <a:rPr lang="en-US" sz="2700" dirty="0"/>
              <a:t> muckraking photographer and author of </a:t>
            </a:r>
            <a:r>
              <a:rPr lang="en-US" sz="2700" i="1" dirty="0"/>
              <a:t>How The Other Half Lives,</a:t>
            </a:r>
            <a:r>
              <a:rPr lang="en-US" sz="2700" dirty="0"/>
              <a:t> exposed the condition of the urban poor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3000375" y="2971800"/>
            <a:ext cx="678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/>
              <a:t>In the early 1900s, many women were no longer content playing a limited role in society. Activists helped bring about Progressive reforms including women’s suffrage. </a:t>
            </a:r>
          </a:p>
          <a:p>
            <a:pPr>
              <a:lnSpc>
                <a:spcPct val="60000"/>
              </a:lnSpc>
            </a:pPr>
            <a:endParaRPr lang="en-US" altLang="en-US" sz="2200"/>
          </a:p>
          <a:p>
            <a:pPr>
              <a:lnSpc>
                <a:spcPct val="110000"/>
              </a:lnSpc>
            </a:pPr>
            <a:r>
              <a:rPr lang="en-US" altLang="en-US" sz="2200"/>
              <a:t>Women would continue the struggle to expand their roles and rights in the future.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2971800" y="1524001"/>
            <a:ext cx="670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How did women of the Progressive Era make progress and win the right to vote?</a:t>
            </a:r>
          </a:p>
        </p:txBody>
      </p:sp>
      <p:pic>
        <p:nvPicPr>
          <p:cNvPr id="7172" name="Picture 9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C:\Documents and Settings\Darrell\Local Settings\Temporary Internet Files\Content.IE5\5FN5GNY1\MCj038257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133601"/>
            <a:ext cx="3000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29"/>
          <p:cNvSpPr txBox="1">
            <a:spLocks noChangeArrowheads="1"/>
          </p:cNvSpPr>
          <p:nvPr/>
        </p:nvSpPr>
        <p:spPr bwMode="auto">
          <a:xfrm>
            <a:off x="5486400" y="4800601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However, most </a:t>
            </a:r>
            <a:r>
              <a:rPr lang="en-US" altLang="en-US" sz="2000">
                <a:solidFill>
                  <a:srgbClr val="0033CC"/>
                </a:solidFill>
              </a:rPr>
              <a:t>poor women continued to labor</a:t>
            </a:r>
            <a:r>
              <a:rPr lang="en-US" altLang="en-US" sz="2000">
                <a:solidFill>
                  <a:srgbClr val="0066CC"/>
                </a:solidFill>
              </a:rPr>
              <a:t> </a:t>
            </a:r>
            <a:r>
              <a:rPr lang="en-US" altLang="en-US" sz="2000"/>
              <a:t>long hours, often under dangerous or dirty conditions.</a:t>
            </a:r>
          </a:p>
        </p:txBody>
      </p: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2552700" y="1371600"/>
            <a:ext cx="7200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/>
              <a:t>By the early 1900s, a growing number of middle-class women wanted to do more than stay at home as wives and mothers.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90800" y="2819401"/>
            <a:ext cx="4114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Colleges like Pennsylvania’s Bryn Mawr and New York’s School of Social Work </a:t>
            </a:r>
            <a:r>
              <a:rPr lang="en-US" altLang="en-US" sz="2000">
                <a:solidFill>
                  <a:srgbClr val="0033CC"/>
                </a:solidFill>
              </a:rPr>
              <a:t>armed middle-class women with education and modern ideas</a:t>
            </a:r>
            <a:r>
              <a:rPr lang="en-US" alt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0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2705100" y="2019300"/>
            <a:ext cx="3200400" cy="3124200"/>
          </a:xfrm>
          <a:prstGeom prst="upArrowCallout">
            <a:avLst>
              <a:gd name="adj1" fmla="val 18297"/>
              <a:gd name="adj2" fmla="val 16464"/>
              <a:gd name="adj3" fmla="val 16958"/>
              <a:gd name="adj4" fmla="val 77911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9219" name="Text Box 129"/>
          <p:cNvSpPr txBox="1">
            <a:spLocks noChangeArrowheads="1"/>
          </p:cNvSpPr>
          <p:nvPr/>
        </p:nvSpPr>
        <p:spPr bwMode="auto">
          <a:xfrm>
            <a:off x="2952750" y="2457451"/>
            <a:ext cx="2057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 sz="2200" b="1"/>
              <a:t>Progressive reforms addressed working women’s conditions:</a:t>
            </a:r>
            <a:endParaRPr lang="en-US" altLang="en-US" sz="220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867400" y="1905001"/>
            <a:ext cx="3810000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286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They </a:t>
            </a:r>
            <a:r>
              <a:rPr lang="en-US" altLang="en-US" sz="2000">
                <a:solidFill>
                  <a:srgbClr val="0033CC"/>
                </a:solidFill>
              </a:rPr>
              <a:t>worked long hours </a:t>
            </a:r>
            <a:r>
              <a:rPr lang="en-US" altLang="en-US" sz="2000"/>
              <a:t>in factories and sweatshops, or as maids, laundresses or servants. </a:t>
            </a:r>
          </a:p>
          <a:p>
            <a:pPr lvl="1"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They were </a:t>
            </a:r>
            <a:r>
              <a:rPr lang="en-US" altLang="en-US" sz="2000">
                <a:solidFill>
                  <a:srgbClr val="0033CC"/>
                </a:solidFill>
              </a:rPr>
              <a:t>paid less</a:t>
            </a:r>
            <a:r>
              <a:rPr lang="en-US" altLang="en-US" sz="2000">
                <a:solidFill>
                  <a:srgbClr val="0066CC"/>
                </a:solidFill>
              </a:rPr>
              <a:t> </a:t>
            </a:r>
            <a:r>
              <a:rPr lang="en-US" altLang="en-US" sz="2000"/>
              <a:t>and often didn’t get to keep their wages.</a:t>
            </a:r>
          </a:p>
          <a:p>
            <a:pPr lvl="1"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They were </a:t>
            </a:r>
            <a:r>
              <a:rPr lang="en-US" altLang="en-US" sz="2000">
                <a:solidFill>
                  <a:srgbClr val="0033CC"/>
                </a:solidFill>
              </a:rPr>
              <a:t>intimidated and bullied</a:t>
            </a:r>
            <a:r>
              <a:rPr lang="en-US" altLang="en-US" sz="2000">
                <a:solidFill>
                  <a:srgbClr val="0066CC"/>
                </a:solidFill>
              </a:rPr>
              <a:t> </a:t>
            </a:r>
            <a:r>
              <a:rPr lang="en-US" altLang="en-US" sz="2000"/>
              <a:t>by employers.</a:t>
            </a:r>
          </a:p>
        </p:txBody>
      </p:sp>
    </p:spTree>
    <p:extLst>
      <p:ext uri="{BB962C8B-B14F-4D97-AF65-F5344CB8AC3E}">
        <p14:creationId xmlns:p14="http://schemas.microsoft.com/office/powerpoint/2010/main" val="2914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hsus_ch_017_s.2_supremecourt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1" y="2743200"/>
            <a:ext cx="3648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10800000">
            <a:off x="2286000" y="1428750"/>
            <a:ext cx="7620000" cy="1295400"/>
          </a:xfrm>
          <a:prstGeom prst="rect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200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2562226" y="3276601"/>
            <a:ext cx="4829175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/>
              <a:t>In </a:t>
            </a:r>
            <a:r>
              <a:rPr lang="en-US" altLang="en-US" sz="2000" i="1"/>
              <a:t>Muller </a:t>
            </a:r>
            <a:r>
              <a:rPr lang="en-US" altLang="en-US" sz="2000"/>
              <a:t>v</a:t>
            </a:r>
            <a:r>
              <a:rPr lang="en-US" altLang="en-US" sz="2000" i="1"/>
              <a:t>.</a:t>
            </a:r>
            <a:r>
              <a:rPr lang="en-US" altLang="en-US" sz="2000"/>
              <a:t> </a:t>
            </a:r>
            <a:r>
              <a:rPr lang="en-US" altLang="en-US" sz="2000" i="1"/>
              <a:t>Oregon, </a:t>
            </a:r>
            <a:r>
              <a:rPr lang="en-US" altLang="en-US" sz="2000"/>
              <a:t> the</a:t>
            </a:r>
            <a:br>
              <a:rPr lang="en-US" altLang="en-US" sz="2000"/>
            </a:br>
            <a:r>
              <a:rPr lang="en-US" altLang="en-US" sz="2000">
                <a:solidFill>
                  <a:srgbClr val="0033CC"/>
                </a:solidFill>
              </a:rPr>
              <a:t>Supreme Court ruled that states could legally limit a women’s </a:t>
            </a:r>
            <a:br>
              <a:rPr lang="en-US" altLang="en-US" sz="2000">
                <a:solidFill>
                  <a:srgbClr val="0033CC"/>
                </a:solidFill>
              </a:rPr>
            </a:br>
            <a:r>
              <a:rPr lang="en-US" altLang="en-US" sz="2000">
                <a:solidFill>
                  <a:srgbClr val="0033CC"/>
                </a:solidFill>
              </a:rPr>
              <a:t>work day.</a:t>
            </a:r>
            <a:r>
              <a:rPr lang="en-US" altLang="en-US" sz="2000"/>
              <a:t> 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/>
              <a:t>This ruling recognized the </a:t>
            </a:r>
            <a:br>
              <a:rPr lang="en-US" altLang="en-US" sz="2000"/>
            </a:br>
            <a:r>
              <a:rPr lang="en-US" altLang="en-US" sz="2000"/>
              <a:t>unique role of women as </a:t>
            </a:r>
            <a:br>
              <a:rPr lang="en-US" altLang="en-US" sz="2000"/>
            </a:br>
            <a:r>
              <a:rPr lang="en-US" altLang="en-US" sz="2000"/>
              <a:t>mothers.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716213" y="1504950"/>
            <a:ext cx="6705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 sz="2200" b="1"/>
              <a:t>Reformers saw limiting the length of a woman’s work day as an important goal and succeeded in several states.</a:t>
            </a:r>
          </a:p>
        </p:txBody>
      </p:sp>
    </p:spTree>
    <p:extLst>
      <p:ext uri="{BB962C8B-B14F-4D97-AF65-F5344CB8AC3E}">
        <p14:creationId xmlns:p14="http://schemas.microsoft.com/office/powerpoint/2010/main" val="14562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193925" y="1524000"/>
            <a:ext cx="78486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>
              <a:solidFill>
                <a:schemeClr val="lt1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98725" y="1676400"/>
            <a:ext cx="7620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en-US" sz="2200"/>
              <a:t>In 1899, </a:t>
            </a:r>
            <a:r>
              <a:rPr lang="en-US" altLang="en-US" sz="2200" b="1">
                <a:solidFill>
                  <a:srgbClr val="FF0000"/>
                </a:solidFill>
              </a:rPr>
              <a:t>Florence Kelley</a:t>
            </a:r>
            <a:r>
              <a:rPr lang="en-US" altLang="en-US" sz="2200"/>
              <a:t> founded the Women’s Trade Union League which </a:t>
            </a:r>
            <a:r>
              <a:rPr lang="en-US" altLang="en-US" sz="2200">
                <a:solidFill>
                  <a:srgbClr val="0033CC"/>
                </a:solidFill>
              </a:rPr>
              <a:t>worked for a federal minimum wage and a national eight-hour workday.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334000" y="3490913"/>
            <a:ext cx="4419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/>
              <a:t>The WTUL also created the first workers’ strike fund, which helped support families who refused to work in unsafe or unfair conditions.</a:t>
            </a:r>
          </a:p>
        </p:txBody>
      </p:sp>
      <p:pic>
        <p:nvPicPr>
          <p:cNvPr id="12299" name="Picture 11" descr="C:\Documents and Settings\Darrell\Local Settings\Temporary Internet Files\Content.IE5\HS216N01\MCj035326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1981200" cy="246380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2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hsus_ch_017_s.2_liquorban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2178050"/>
            <a:ext cx="2274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4" descr="C:\Documents and Settings\Darrell\Local Settings\Temporary Internet Files\Content.IE5\HS216N01\MCj0303675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1" y="2787650"/>
            <a:ext cx="168116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514600" y="1263650"/>
            <a:ext cx="7086600" cy="946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>
              <a:solidFill>
                <a:schemeClr val="lt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68625" y="4800600"/>
            <a:ext cx="6629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2000"/>
              <a:t>The </a:t>
            </a:r>
            <a:r>
              <a:rPr lang="en-US" altLang="en-US" sz="2000">
                <a:solidFill>
                  <a:srgbClr val="0033CC"/>
                </a:solidFill>
              </a:rPr>
              <a:t>Woman’s Christian Temperance Union </a:t>
            </a:r>
            <a:r>
              <a:rPr lang="en-US" altLang="en-US" sz="2000"/>
              <a:t>grew steadily until the passage of the 18th Amendment which banned the sale and production of alcohol in 1919.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95600" y="12954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 b="1"/>
              <a:t>Progressives supported the</a:t>
            </a:r>
            <a:r>
              <a:rPr lang="en-US" altLang="en-US" sz="2200" b="1">
                <a:solidFill>
                  <a:srgbClr val="FF0000"/>
                </a:solidFill>
              </a:rPr>
              <a:t> temperance movement.</a:t>
            </a:r>
            <a:endParaRPr lang="en-US" altLang="en-US" sz="2200" b="1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5029200" y="2803526"/>
            <a:ext cx="449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They felt that alcohol often led men to spend their earnings on liquor, neglect their families, and abuse their wives.</a:t>
            </a:r>
          </a:p>
        </p:txBody>
      </p:sp>
    </p:spTree>
    <p:extLst>
      <p:ext uri="{BB962C8B-B14F-4D97-AF65-F5344CB8AC3E}">
        <p14:creationId xmlns:p14="http://schemas.microsoft.com/office/powerpoint/2010/main" val="38998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772400" y="1752601"/>
            <a:ext cx="2438400" cy="3794125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400000" flipH="1">
            <a:off x="4505325" y="2124075"/>
            <a:ext cx="3790950" cy="3048000"/>
          </a:xfrm>
          <a:prstGeom prst="upArrowCallout">
            <a:avLst>
              <a:gd name="adj1" fmla="val 25836"/>
              <a:gd name="adj2" fmla="val 25002"/>
              <a:gd name="adj3" fmla="val 16750"/>
              <a:gd name="adj4" fmla="val 78769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20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5400000" flipH="1">
            <a:off x="1608138" y="2125663"/>
            <a:ext cx="3794125" cy="3048000"/>
          </a:xfrm>
          <a:prstGeom prst="upArrowCallout">
            <a:avLst>
              <a:gd name="adj1" fmla="val 25008"/>
              <a:gd name="adj2" fmla="val 24012"/>
              <a:gd name="adj3" fmla="val 16250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848600" y="2066926"/>
            <a:ext cx="22860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en-US" altLang="en-US" sz="2000"/>
              <a:t>In 1921, Sanger founded the </a:t>
            </a:r>
            <a:r>
              <a:rPr lang="en-US" altLang="en-US" sz="2000">
                <a:solidFill>
                  <a:srgbClr val="0033CC"/>
                </a:solidFill>
              </a:rPr>
              <a:t>American Birth Control League </a:t>
            </a:r>
            <a:r>
              <a:rPr lang="en-US" altLang="en-US" sz="2000"/>
              <a:t>to make information available to women.  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000250" y="1885950"/>
            <a:ext cx="23622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 sz="2000"/>
              <a:t>In 1916, </a:t>
            </a:r>
            <a:r>
              <a:rPr lang="en-US" altLang="en-US" sz="2000" b="1">
                <a:solidFill>
                  <a:srgbClr val="FF0000"/>
                </a:solidFill>
              </a:rPr>
              <a:t>Margaret Sanger</a:t>
            </a:r>
            <a:r>
              <a:rPr lang="en-US" altLang="en-US" sz="2000"/>
              <a:t> opened the first birth control clinic. She believed that </a:t>
            </a:r>
            <a:r>
              <a:rPr lang="en-US" altLang="en-US" sz="2000">
                <a:solidFill>
                  <a:srgbClr val="0033CC"/>
                </a:solidFill>
              </a:rPr>
              <a:t>having fewer children would lead to healthier women.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4876800" y="2395539"/>
            <a:ext cx="24384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en-US" altLang="en-US" sz="2000"/>
              <a:t>She was jailed. The courts eventually ruled that doctors could give out family planning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21226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339" grpId="0"/>
      <p:bldP spid="133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 rot="10792560" flipH="1">
            <a:off x="2790825" y="1500188"/>
            <a:ext cx="6553200" cy="1624012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33650" y="3200401"/>
            <a:ext cx="7086600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0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000" b="1">
                <a:solidFill>
                  <a:srgbClr val="FF0000"/>
                </a:solidFill>
              </a:rPr>
              <a:t>Ida B. Wells</a:t>
            </a:r>
            <a:r>
              <a:rPr lang="en-US" altLang="en-US" sz="2000" b="1"/>
              <a:t> </a:t>
            </a:r>
            <a:r>
              <a:rPr lang="en-US" altLang="en-US" sz="2000"/>
              <a:t>founded the </a:t>
            </a:r>
            <a:r>
              <a:rPr lang="en-US" altLang="en-US" sz="2000">
                <a:solidFill>
                  <a:srgbClr val="0033CC"/>
                </a:solidFill>
              </a:rPr>
              <a:t>National Association of Colored Women</a:t>
            </a:r>
            <a:r>
              <a:rPr lang="en-US" altLang="en-US" sz="2000"/>
              <a:t> or NACW in 1896.</a:t>
            </a:r>
          </a:p>
          <a:p>
            <a:pPr eaLnBrk="1" hangingPunct="1">
              <a:spcAft>
                <a:spcPts val="20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000"/>
              <a:t>The NACW</a:t>
            </a:r>
            <a:r>
              <a:rPr lang="en-US" altLang="en-US" sz="2000" b="1"/>
              <a:t> </a:t>
            </a:r>
            <a:r>
              <a:rPr lang="en-US" altLang="en-US" sz="2000"/>
              <a:t>supported day care centers for the children of working parents.</a:t>
            </a:r>
          </a:p>
          <a:p>
            <a:pPr eaLnBrk="1" hangingPunct="1">
              <a:spcAft>
                <a:spcPts val="20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000"/>
              <a:t>Wells also worked for suffrage, to end lynchings, and to stop segregation in the Chicago schools. 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430589" y="1600200"/>
            <a:ext cx="5305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/>
              <a:t>African Americans also worked for women’s rights.</a:t>
            </a: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9939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3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362200" y="1295400"/>
            <a:ext cx="74676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>
              <a:solidFill>
                <a:schemeClr val="lt1"/>
              </a:solidFill>
            </a:endParaRPr>
          </a:p>
        </p:txBody>
      </p:sp>
      <p:sp>
        <p:nvSpPr>
          <p:cNvPr id="15363" name="Text Box 198"/>
          <p:cNvSpPr txBox="1">
            <a:spLocks noChangeArrowheads="1"/>
          </p:cNvSpPr>
          <p:nvPr/>
        </p:nvSpPr>
        <p:spPr bwMode="auto">
          <a:xfrm>
            <a:off x="2667000" y="1447800"/>
            <a:ext cx="6858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ts val="2200"/>
              </a:spcAft>
            </a:pPr>
            <a:r>
              <a:rPr lang="en-US" altLang="en-US" sz="2200"/>
              <a:t>Ultimately </a:t>
            </a:r>
            <a:r>
              <a:rPr lang="en-US" altLang="en-US" sz="2200" b="1">
                <a:solidFill>
                  <a:srgbClr val="FF0000"/>
                </a:solidFill>
              </a:rPr>
              <a:t>suffrage</a:t>
            </a:r>
            <a:r>
              <a:rPr lang="en-US" altLang="en-US" sz="2200"/>
              <a:t> was seen as the only way to ensure that government protected children, fostered education, and supported family life.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4498975" y="3376614"/>
            <a:ext cx="6172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sz="2200"/>
              <a:t>Since the 1860s, </a:t>
            </a:r>
            <a:r>
              <a:rPr lang="en-US" altLang="en-US" sz="2200">
                <a:solidFill>
                  <a:srgbClr val="0033CC"/>
                </a:solidFill>
              </a:rPr>
              <a:t>Susan B. Anthony</a:t>
            </a:r>
            <a:r>
              <a:rPr lang="en-US" altLang="en-US" sz="2200">
                <a:solidFill>
                  <a:srgbClr val="0066CC"/>
                </a:solidFill>
              </a:rPr>
              <a:t/>
            </a:r>
            <a:br>
              <a:rPr lang="en-US" altLang="en-US" sz="2200">
                <a:solidFill>
                  <a:srgbClr val="0066CC"/>
                </a:solidFill>
              </a:rPr>
            </a:br>
            <a:r>
              <a:rPr lang="en-US" altLang="en-US" sz="2200"/>
              <a:t>and </a:t>
            </a:r>
            <a:r>
              <a:rPr lang="en-US" altLang="en-US" sz="2200">
                <a:solidFill>
                  <a:srgbClr val="0033CC"/>
                </a:solidFill>
              </a:rPr>
              <a:t>Elizabeth Cady Stanton</a:t>
            </a:r>
            <a:r>
              <a:rPr lang="en-US" altLang="en-US" sz="2200"/>
              <a:t/>
            </a:r>
            <a:br>
              <a:rPr lang="en-US" altLang="en-US" sz="2200"/>
            </a:br>
            <a:r>
              <a:rPr lang="en-US" altLang="en-US" sz="2200"/>
              <a:t>worked relentlessly for </a:t>
            </a:r>
            <a:br>
              <a:rPr lang="en-US" altLang="en-US" sz="2200"/>
            </a:br>
            <a:r>
              <a:rPr lang="en-US" altLang="en-US" sz="2200"/>
              <a:t>women’s suffrage.</a:t>
            </a:r>
            <a:br>
              <a:rPr lang="en-US" altLang="en-US" sz="2200"/>
            </a:br>
            <a:r>
              <a:rPr lang="en-US" altLang="en-US" sz="2200"/>
              <a:t/>
            </a:r>
            <a:br>
              <a:rPr lang="en-US" altLang="en-US" sz="2200"/>
            </a:br>
            <a:r>
              <a:rPr lang="en-US" altLang="en-US" sz="2200"/>
              <a:t>Still, by the 1890s, only Wyoming</a:t>
            </a:r>
            <a:br>
              <a:rPr lang="en-US" altLang="en-US" sz="2200"/>
            </a:br>
            <a:r>
              <a:rPr lang="en-US" altLang="en-US" sz="2200"/>
              <a:t>and Colorado allowed women to vote.</a:t>
            </a:r>
          </a:p>
        </p:txBody>
      </p:sp>
      <p:pic>
        <p:nvPicPr>
          <p:cNvPr id="15365" name="Picture 9" descr="hsus_ch16_s1_SusanBAnth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6" y="3006725"/>
            <a:ext cx="21002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517775" y="5749926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/>
              <a:t>Susan B. Anthony</a:t>
            </a:r>
          </a:p>
        </p:txBody>
      </p:sp>
    </p:spTree>
    <p:extLst>
      <p:ext uri="{BB962C8B-B14F-4D97-AF65-F5344CB8AC3E}">
        <p14:creationId xmlns:p14="http://schemas.microsoft.com/office/powerpoint/2010/main" val="3004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sus_ch_017_s.2_alicepaul_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2559498"/>
            <a:ext cx="4286250" cy="277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29"/>
          <p:cNvSpPr>
            <a:spLocks noChangeArrowheads="1"/>
          </p:cNvSpPr>
          <p:nvPr/>
        </p:nvSpPr>
        <p:spPr bwMode="auto">
          <a:xfrm>
            <a:off x="2514600" y="1492250"/>
            <a:ext cx="73152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200"/>
              <a:t>In 1917, social activists led by </a:t>
            </a:r>
            <a:r>
              <a:rPr lang="en-US" altLang="en-US" sz="2200" b="1">
                <a:solidFill>
                  <a:srgbClr val="FF0000"/>
                </a:solidFill>
              </a:rPr>
              <a:t>Alice Paul</a:t>
            </a:r>
            <a:r>
              <a:rPr lang="en-US" altLang="en-US" sz="2200"/>
              <a:t> formed the </a:t>
            </a:r>
            <a:r>
              <a:rPr lang="en-US" altLang="en-US" sz="2200">
                <a:solidFill>
                  <a:srgbClr val="0033CC"/>
                </a:solidFill>
              </a:rPr>
              <a:t>National Woman’s Party.</a:t>
            </a:r>
            <a:r>
              <a:rPr lang="en-US" altLang="en-US" sz="2200"/>
              <a:t> Their radical actions made the suffrage movement’s goals seem less</a:t>
            </a:r>
            <a:br>
              <a:rPr lang="en-US" altLang="en-US" sz="2200"/>
            </a:br>
            <a:r>
              <a:rPr lang="en-US" altLang="en-US" sz="2200"/>
              <a:t>dramatic by comparison.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2743200" y="3352800"/>
            <a:ext cx="2743200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/>
              <a:t>The NWP picketed the White House.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/>
              <a:t>Hundreds of suffragettes were arrested and jailed. </a:t>
            </a:r>
          </a:p>
        </p:txBody>
      </p:sp>
    </p:spTree>
    <p:extLst>
      <p:ext uri="{BB962C8B-B14F-4D97-AF65-F5344CB8AC3E}">
        <p14:creationId xmlns:p14="http://schemas.microsoft.com/office/powerpoint/2010/main" val="15957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24496"/>
            <a:ext cx="10353761" cy="1326321"/>
          </a:xfrm>
        </p:spPr>
        <p:txBody>
          <a:bodyPr/>
          <a:lstStyle/>
          <a:p>
            <a:r>
              <a:rPr lang="en-US" dirty="0" smtClean="0"/>
              <a:t>Key terms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37127"/>
            <a:ext cx="10353762" cy="5834129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Social Gospel</a:t>
            </a:r>
            <a:r>
              <a:rPr lang="en-US" sz="2800" b="1" dirty="0"/>
              <a:t> – </a:t>
            </a:r>
            <a:r>
              <a:rPr lang="en-US" sz="2800" dirty="0"/>
              <a:t>belief that following Christian principles could bring about social justice</a:t>
            </a:r>
            <a:r>
              <a:rPr lang="en-US" sz="2800" b="1" dirty="0"/>
              <a:t>  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settlement house</a:t>
            </a:r>
            <a:r>
              <a:rPr lang="en-US" sz="2800" b="1" dirty="0"/>
              <a:t> –</a:t>
            </a:r>
            <a:r>
              <a:rPr lang="en-US" sz="2800" dirty="0"/>
              <a:t> community center that provided services for the urban poor</a:t>
            </a:r>
            <a:endParaRPr lang="en-US" sz="2800" b="1" dirty="0"/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Jane Addams</a:t>
            </a:r>
            <a:r>
              <a:rPr lang="en-US" sz="2800" b="1" dirty="0"/>
              <a:t> – </a:t>
            </a:r>
            <a:r>
              <a:rPr lang="en-US" sz="2800" dirty="0"/>
              <a:t>leader in the settlement house movement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direct primary</a:t>
            </a:r>
            <a:r>
              <a:rPr lang="en-US" sz="2800" b="1" dirty="0"/>
              <a:t> – </a:t>
            </a:r>
            <a:r>
              <a:rPr lang="en-US" sz="2800" dirty="0"/>
              <a:t>allowed voters to select candidates rather than having them selected by party leaders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2360614" y="1447800"/>
            <a:ext cx="7469187" cy="2057400"/>
          </a:xfrm>
          <a:prstGeom prst="upArrowCallout">
            <a:avLst>
              <a:gd name="adj1" fmla="val 39373"/>
              <a:gd name="adj2" fmla="val 43328"/>
              <a:gd name="adj3" fmla="val 27056"/>
              <a:gd name="adj4" fmla="val 67438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7411" name="Rectangle 29"/>
          <p:cNvSpPr>
            <a:spLocks noChangeArrowheads="1"/>
          </p:cNvSpPr>
          <p:nvPr/>
        </p:nvSpPr>
        <p:spPr bwMode="auto">
          <a:xfrm>
            <a:off x="2581275" y="1558925"/>
            <a:ext cx="7010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200"/>
              <a:t>President of the </a:t>
            </a:r>
            <a:r>
              <a:rPr lang="en-US" altLang="en-US" sz="2200">
                <a:solidFill>
                  <a:srgbClr val="0033CC"/>
                </a:solidFill>
              </a:rPr>
              <a:t>National American Suffrage Association</a:t>
            </a:r>
            <a:r>
              <a:rPr lang="en-US" altLang="en-US" sz="2200"/>
              <a:t>, </a:t>
            </a:r>
            <a:r>
              <a:rPr lang="en-US" altLang="en-US" sz="2200" b="1">
                <a:solidFill>
                  <a:srgbClr val="FF0000"/>
                </a:solidFill>
              </a:rPr>
              <a:t>Carrie Chapman Catt,</a:t>
            </a:r>
            <a:r>
              <a:rPr lang="en-US" altLang="en-US" sz="2200"/>
              <a:t> promoted a two-part strategy to gain the vote for women.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0" y="3478214"/>
            <a:ext cx="5257800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eaLnBrk="1" hangingPunct="1">
              <a:spcAft>
                <a:spcPts val="2200"/>
              </a:spcAft>
              <a:buClr>
                <a:schemeClr val="tx1"/>
              </a:buClr>
            </a:pPr>
            <a:r>
              <a:rPr lang="en-US" altLang="en-US" sz="2200" b="1">
                <a:solidFill>
                  <a:srgbClr val="FF0000"/>
                </a:solidFill>
              </a:rPr>
              <a:t>NAWSA</a:t>
            </a:r>
            <a:r>
              <a:rPr lang="en-US" altLang="en-US" sz="2200"/>
              <a:t> lobbied Congress for a constitutional amendment.</a:t>
            </a:r>
          </a:p>
          <a:p>
            <a:pPr marL="0" lvl="1" eaLnBrk="1" hangingPunct="1">
              <a:spcAft>
                <a:spcPts val="2200"/>
              </a:spcAft>
              <a:buClr>
                <a:schemeClr val="tx1"/>
              </a:buClr>
            </a:pPr>
            <a:r>
              <a:rPr lang="en-US" altLang="en-US" sz="2200"/>
              <a:t>Supporters, called </a:t>
            </a:r>
            <a:r>
              <a:rPr lang="en-US" altLang="en-US" sz="2200">
                <a:solidFill>
                  <a:srgbClr val="0033CC"/>
                </a:solidFill>
              </a:rPr>
              <a:t>suffragettes</a:t>
            </a:r>
            <a:r>
              <a:rPr lang="en-US" altLang="en-US" sz="2200"/>
              <a:t>, used the referendum process to pass state laws.</a:t>
            </a: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3124200" y="33051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143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ctr">
              <a:lnSpc>
                <a:spcPct val="110000"/>
              </a:lnSpc>
            </a:pPr>
            <a:r>
              <a:rPr lang="en-US" altLang="en-US" sz="4000" b="1">
                <a:solidFill>
                  <a:srgbClr val="FFCC66"/>
                </a:solidFill>
                <a:latin typeface="Century" panose="02040604050505020304" pitchFamily="18" charset="0"/>
              </a:rPr>
              <a:t>1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124200" y="426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143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ctr">
              <a:lnSpc>
                <a:spcPct val="110000"/>
              </a:lnSpc>
            </a:pPr>
            <a:r>
              <a:rPr lang="en-US" altLang="en-US" sz="4000" b="1">
                <a:solidFill>
                  <a:srgbClr val="FFCC66"/>
                </a:solidFill>
                <a:latin typeface="Century" panose="020406040505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60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2552700" y="1866900"/>
            <a:ext cx="2895600" cy="3124200"/>
          </a:xfrm>
          <a:prstGeom prst="upArrowCallout">
            <a:avLst>
              <a:gd name="adj1" fmla="val 19340"/>
              <a:gd name="adj2" fmla="val 18422"/>
              <a:gd name="adj3" fmla="val 16958"/>
              <a:gd name="adj4" fmla="val 77301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057400" y="1516064"/>
            <a:ext cx="655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486400" y="1905001"/>
            <a:ext cx="441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/>
              <a:t>The </a:t>
            </a:r>
            <a:r>
              <a:rPr lang="en-US" altLang="en-US" sz="2000">
                <a:solidFill>
                  <a:srgbClr val="0033CC"/>
                </a:solidFill>
              </a:rPr>
              <a:t>National Association Opposed to Woman’s Suffrage </a:t>
            </a:r>
            <a:r>
              <a:rPr lang="en-US" altLang="en-US" sz="2000"/>
              <a:t>feared voting would distract women from their family roles.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/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solidFill>
                  <a:srgbClr val="0033CC"/>
                </a:solidFill>
              </a:rPr>
              <a:t>Many men and women were offended by Paul’s protests</a:t>
            </a:r>
            <a:r>
              <a:rPr lang="en-US" altLang="en-US" sz="2000"/>
              <a:t> in front of the White House. A mob shredded her signs and pickets.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800350" y="2716213"/>
            <a:ext cx="1981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/>
              <a:t>Not all women supported suffrage.</a:t>
            </a:r>
          </a:p>
        </p:txBody>
      </p:sp>
    </p:spTree>
    <p:extLst>
      <p:ext uri="{BB962C8B-B14F-4D97-AF65-F5344CB8AC3E}">
        <p14:creationId xmlns:p14="http://schemas.microsoft.com/office/powerpoint/2010/main" val="21204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h17_maps_hsus_se_p0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66851"/>
            <a:ext cx="60658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62200" y="1600201"/>
            <a:ext cx="2057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States gradually granted suffrage to women, starting in the western states.</a:t>
            </a:r>
          </a:p>
        </p:txBody>
      </p:sp>
    </p:spTree>
    <p:extLst>
      <p:ext uri="{BB962C8B-B14F-4D97-AF65-F5344CB8AC3E}">
        <p14:creationId xmlns:p14="http://schemas.microsoft.com/office/powerpoint/2010/main" val="17794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sus_ch_017_s.2_19amendment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362201"/>
            <a:ext cx="41767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9"/>
          <p:cNvSpPr>
            <a:spLocks noChangeArrowheads="1"/>
          </p:cNvSpPr>
          <p:nvPr/>
        </p:nvSpPr>
        <p:spPr bwMode="auto">
          <a:xfrm>
            <a:off x="2286000" y="1447800"/>
            <a:ext cx="777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 b="1"/>
              <a:t>In June 1919, the </a:t>
            </a:r>
            <a:r>
              <a:rPr lang="en-US" altLang="en-US" sz="2200" b="1">
                <a:solidFill>
                  <a:srgbClr val="FF0000"/>
                </a:solidFill>
              </a:rPr>
              <a:t>Nineteenth Amendment </a:t>
            </a:r>
            <a:r>
              <a:rPr lang="en-US" altLang="en-US" sz="2200" b="1"/>
              <a:t>was</a:t>
            </a:r>
            <a:r>
              <a:rPr lang="en-US" altLang="en-US" sz="2200" b="1">
                <a:solidFill>
                  <a:srgbClr val="FF0000"/>
                </a:solidFill>
              </a:rPr>
              <a:t> </a:t>
            </a:r>
            <a:r>
              <a:rPr lang="en-US" altLang="en-US" sz="2200" b="1"/>
              <a:t>passed by Congress. The amendment stated that the vote </a:t>
            </a:r>
            <a:r>
              <a:rPr lang="en-US" altLang="en-US" sz="2200" b="1">
                <a:solidFill>
                  <a:srgbClr val="0033CC"/>
                </a:solidFill>
              </a:rPr>
              <a:t>“shall not be denied or abridged on account of sex.”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124200" y="3581401"/>
            <a:ext cx="2514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In November 1920, women nationwide voted in a presidential election for the first time.</a:t>
            </a:r>
          </a:p>
        </p:txBody>
      </p:sp>
    </p:spTree>
    <p:extLst>
      <p:ext uri="{BB962C8B-B14F-4D97-AF65-F5344CB8AC3E}">
        <p14:creationId xmlns:p14="http://schemas.microsoft.com/office/powerpoint/2010/main" val="38676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1979614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2590800" y="1981201"/>
            <a:ext cx="76200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Theodore Roosevelt</a:t>
            </a:r>
            <a:r>
              <a:rPr lang="en-US" altLang="en-US" b="1"/>
              <a:t> –</a:t>
            </a:r>
            <a:r>
              <a:rPr lang="en-US" altLang="en-US"/>
              <a:t> energetic Progressive who became the youngest president in 1901 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Square Deal</a:t>
            </a:r>
            <a:r>
              <a:rPr lang="en-US" altLang="en-US" b="1"/>
              <a:t> –</a:t>
            </a:r>
            <a:r>
              <a:rPr lang="en-US" altLang="en-US"/>
              <a:t> Roosevelt’s program to keep the wealthy and powerful from taking advantage of small business owners and the poor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Hepburn Act</a:t>
            </a:r>
            <a:r>
              <a:rPr lang="en-US" altLang="en-US" b="1"/>
              <a:t> –</a:t>
            </a:r>
            <a:r>
              <a:rPr lang="en-US" altLang="en-US"/>
              <a:t> gave the Interstate Commerce Committee power to limit railroad company prices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Meat Inspection Act</a:t>
            </a:r>
            <a:r>
              <a:rPr lang="en-US" altLang="en-US" b="1"/>
              <a:t> –</a:t>
            </a:r>
            <a:r>
              <a:rPr lang="en-US" altLang="en-US"/>
              <a:t> gave federal agents power to inspect and monitor the meatpacking industry</a:t>
            </a:r>
          </a:p>
        </p:txBody>
      </p:sp>
    </p:spTree>
    <p:extLst>
      <p:ext uri="{BB962C8B-B14F-4D97-AF65-F5344CB8AC3E}">
        <p14:creationId xmlns:p14="http://schemas.microsoft.com/office/powerpoint/2010/main" val="19928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979614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2590800" y="2133601"/>
            <a:ext cx="76200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Pure Food and Drug Act</a:t>
            </a:r>
            <a:r>
              <a:rPr lang="en-US" altLang="en-US" b="1"/>
              <a:t> –</a:t>
            </a:r>
            <a:r>
              <a:rPr lang="en-US" altLang="en-US"/>
              <a:t> gave the federal government responsibility for insuring food and medicine are safe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John Muir</a:t>
            </a:r>
            <a:r>
              <a:rPr lang="en-US" altLang="en-US" b="1"/>
              <a:t> –</a:t>
            </a:r>
            <a:r>
              <a:rPr lang="en-US" altLang="en-US"/>
              <a:t> California naturalist who advocated for the creation of Yosemite National Park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Gifford Pinchot</a:t>
            </a:r>
            <a:r>
              <a:rPr lang="en-US" altLang="en-US" b="1"/>
              <a:t> –</a:t>
            </a:r>
            <a:r>
              <a:rPr lang="en-US" altLang="en-US"/>
              <a:t> forestry official who proposed managing the forests for later public use</a:t>
            </a:r>
          </a:p>
        </p:txBody>
      </p:sp>
    </p:spTree>
    <p:extLst>
      <p:ext uri="{BB962C8B-B14F-4D97-AF65-F5344CB8AC3E}">
        <p14:creationId xmlns:p14="http://schemas.microsoft.com/office/powerpoint/2010/main" val="32039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2590800" y="2133601"/>
            <a:ext cx="76200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National Reclamation Act</a:t>
            </a:r>
            <a:r>
              <a:rPr lang="en-US" altLang="en-US" b="1"/>
              <a:t> –</a:t>
            </a:r>
            <a:r>
              <a:rPr lang="en-US" altLang="en-US"/>
              <a:t> gave the federal government power to decide where and how water would be distributed in arid western states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New Nationalism</a:t>
            </a:r>
            <a:r>
              <a:rPr lang="en-US" altLang="en-US" b="1"/>
              <a:t> –</a:t>
            </a:r>
            <a:r>
              <a:rPr lang="en-US" altLang="en-US"/>
              <a:t> Roosevelt’s 1912 plan to restore the government’s trustbusting power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Progressive Party</a:t>
            </a:r>
            <a:r>
              <a:rPr lang="en-US" altLang="en-US" b="1"/>
              <a:t> –</a:t>
            </a:r>
            <a:r>
              <a:rPr lang="en-US" altLang="en-US"/>
              <a:t> Roosevelt’s party in the 1912 election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979614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4179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3124200" y="1447801"/>
            <a:ext cx="670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What did Roosevelt think government should do for citizens? </a:t>
            </a:r>
          </a:p>
        </p:txBody>
      </p:sp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3124200" y="2590801"/>
            <a:ext cx="6553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After a number of weak and ineffective Presidents, Theodore Roosevelt was a charismatic figure who ushered in a new era. </a:t>
            </a:r>
          </a:p>
          <a:p>
            <a:endParaRPr lang="en-US" altLang="en-US"/>
          </a:p>
          <a:p>
            <a:r>
              <a:rPr lang="en-US" altLang="en-US"/>
              <a:t>Roosevelt passed Progressive reforms, expanded the powers of the presidency, and changed how Americans viewed the roles of the President and the government.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0020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209800" y="1447800"/>
            <a:ext cx="7772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2667000" y="3124200"/>
            <a:ext cx="678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ts val="2000"/>
              </a:spcAft>
              <a:buFontTx/>
              <a:buChar char="•"/>
            </a:pPr>
            <a:r>
              <a:rPr lang="en-US" altLang="en-US" sz="2000"/>
              <a:t>Shortly after graduation from Harvard in 1880, he was elected to the New York State Assembly.</a:t>
            </a:r>
          </a:p>
          <a:p>
            <a:pPr>
              <a:spcAft>
                <a:spcPts val="2000"/>
              </a:spcAft>
              <a:buFontTx/>
              <a:buChar char="•"/>
            </a:pPr>
            <a:r>
              <a:rPr lang="en-US" altLang="en-US" sz="2000"/>
              <a:t>Following the death of his wife three years later, he headed west to become a rancher. </a:t>
            </a:r>
          </a:p>
          <a:p>
            <a:pPr eaLnBrk="1" hangingPunct="1">
              <a:spcAft>
                <a:spcPts val="2000"/>
              </a:spcAft>
              <a:buFontTx/>
              <a:buChar char="•"/>
            </a:pPr>
            <a:r>
              <a:rPr lang="en-US" altLang="en-US" sz="2000"/>
              <a:t>He had a reputation for being smart, opinionated, and extremely energetic.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371725" y="1585913"/>
            <a:ext cx="7620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In 1901, 43-year-old </a:t>
            </a:r>
            <a:r>
              <a:rPr lang="en-US" altLang="en-US" b="1">
                <a:solidFill>
                  <a:srgbClr val="FF0000"/>
                </a:solidFill>
              </a:rPr>
              <a:t>Theodore Roosevelt</a:t>
            </a:r>
            <a:r>
              <a:rPr lang="en-US" altLang="en-US" b="1"/>
              <a:t> became the United States’ youngest president, rising quickly as a Progressive idealist. </a:t>
            </a:r>
          </a:p>
        </p:txBody>
      </p:sp>
    </p:spTree>
    <p:extLst>
      <p:ext uri="{BB962C8B-B14F-4D97-AF65-F5344CB8AC3E}">
        <p14:creationId xmlns:p14="http://schemas.microsoft.com/office/powerpoint/2010/main" val="11065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sus_ch_017_s.4_teddypointing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22538"/>
            <a:ext cx="41148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9144001" y="2438401"/>
            <a:ext cx="849313" cy="454025"/>
          </a:xfrm>
          <a:custGeom>
            <a:avLst/>
            <a:gdLst>
              <a:gd name="connsiteX0" fmla="*/ 39700 w 849840"/>
              <a:gd name="connsiteY0" fmla="*/ 130220 h 454070"/>
              <a:gd name="connsiteX1" fmla="*/ 87325 w 849840"/>
              <a:gd name="connsiteY1" fmla="*/ 177845 h 454070"/>
              <a:gd name="connsiteX2" fmla="*/ 134950 w 849840"/>
              <a:gd name="connsiteY2" fmla="*/ 234995 h 454070"/>
              <a:gd name="connsiteX3" fmla="*/ 201625 w 849840"/>
              <a:gd name="connsiteY3" fmla="*/ 282620 h 454070"/>
              <a:gd name="connsiteX4" fmla="*/ 249250 w 849840"/>
              <a:gd name="connsiteY4" fmla="*/ 320720 h 454070"/>
              <a:gd name="connsiteX5" fmla="*/ 334975 w 849840"/>
              <a:gd name="connsiteY5" fmla="*/ 368345 h 454070"/>
              <a:gd name="connsiteX6" fmla="*/ 373075 w 849840"/>
              <a:gd name="connsiteY6" fmla="*/ 387395 h 454070"/>
              <a:gd name="connsiteX7" fmla="*/ 458800 w 849840"/>
              <a:gd name="connsiteY7" fmla="*/ 415970 h 454070"/>
              <a:gd name="connsiteX8" fmla="*/ 515950 w 849840"/>
              <a:gd name="connsiteY8" fmla="*/ 435020 h 454070"/>
              <a:gd name="connsiteX9" fmla="*/ 544525 w 849840"/>
              <a:gd name="connsiteY9" fmla="*/ 444545 h 454070"/>
              <a:gd name="connsiteX10" fmla="*/ 611200 w 849840"/>
              <a:gd name="connsiteY10" fmla="*/ 454070 h 454070"/>
              <a:gd name="connsiteX11" fmla="*/ 677875 w 849840"/>
              <a:gd name="connsiteY11" fmla="*/ 444545 h 454070"/>
              <a:gd name="connsiteX12" fmla="*/ 715975 w 849840"/>
              <a:gd name="connsiteY12" fmla="*/ 435020 h 454070"/>
              <a:gd name="connsiteX13" fmla="*/ 849325 w 849840"/>
              <a:gd name="connsiteY13" fmla="*/ 425495 h 454070"/>
              <a:gd name="connsiteX14" fmla="*/ 839800 w 849840"/>
              <a:gd name="connsiteY14" fmla="*/ 396920 h 454070"/>
              <a:gd name="connsiteX15" fmla="*/ 820750 w 849840"/>
              <a:gd name="connsiteY15" fmla="*/ 425495 h 454070"/>
              <a:gd name="connsiteX16" fmla="*/ 792175 w 849840"/>
              <a:gd name="connsiteY16" fmla="*/ 454070 h 454070"/>
              <a:gd name="connsiteX17" fmla="*/ 801700 w 849840"/>
              <a:gd name="connsiteY17" fmla="*/ 387395 h 454070"/>
              <a:gd name="connsiteX18" fmla="*/ 811225 w 849840"/>
              <a:gd name="connsiteY18" fmla="*/ 349295 h 454070"/>
              <a:gd name="connsiteX19" fmla="*/ 792175 w 849840"/>
              <a:gd name="connsiteY19" fmla="*/ 168320 h 454070"/>
              <a:gd name="connsiteX20" fmla="*/ 754075 w 849840"/>
              <a:gd name="connsiteY20" fmla="*/ 101645 h 454070"/>
              <a:gd name="connsiteX21" fmla="*/ 725500 w 849840"/>
              <a:gd name="connsiteY21" fmla="*/ 63545 h 454070"/>
              <a:gd name="connsiteX22" fmla="*/ 687400 w 849840"/>
              <a:gd name="connsiteY22" fmla="*/ 44495 h 454070"/>
              <a:gd name="connsiteX23" fmla="*/ 658825 w 849840"/>
              <a:gd name="connsiteY23" fmla="*/ 25445 h 454070"/>
              <a:gd name="connsiteX24" fmla="*/ 573100 w 849840"/>
              <a:gd name="connsiteY24" fmla="*/ 15920 h 454070"/>
              <a:gd name="connsiteX25" fmla="*/ 544525 w 849840"/>
              <a:gd name="connsiteY25" fmla="*/ 6395 h 454070"/>
              <a:gd name="connsiteX26" fmla="*/ 287350 w 849840"/>
              <a:gd name="connsiteY26" fmla="*/ 25445 h 454070"/>
              <a:gd name="connsiteX27" fmla="*/ 258775 w 849840"/>
              <a:gd name="connsiteY27" fmla="*/ 34970 h 454070"/>
              <a:gd name="connsiteX28" fmla="*/ 211150 w 849840"/>
              <a:gd name="connsiteY28" fmla="*/ 44495 h 454070"/>
              <a:gd name="connsiteX29" fmla="*/ 182575 w 849840"/>
              <a:gd name="connsiteY29" fmla="*/ 54020 h 454070"/>
              <a:gd name="connsiteX30" fmla="*/ 58750 w 849840"/>
              <a:gd name="connsiteY30" fmla="*/ 63545 h 454070"/>
              <a:gd name="connsiteX31" fmla="*/ 30175 w 849840"/>
              <a:gd name="connsiteY31" fmla="*/ 82595 h 454070"/>
              <a:gd name="connsiteX32" fmla="*/ 20650 w 849840"/>
              <a:gd name="connsiteY32" fmla="*/ 149270 h 454070"/>
              <a:gd name="connsiteX33" fmla="*/ 49225 w 849840"/>
              <a:gd name="connsiteY33" fmla="*/ 158795 h 454070"/>
              <a:gd name="connsiteX34" fmla="*/ 68275 w 849840"/>
              <a:gd name="connsiteY34" fmla="*/ 177845 h 454070"/>
              <a:gd name="connsiteX35" fmla="*/ 39700 w 849840"/>
              <a:gd name="connsiteY35" fmla="*/ 130220 h 45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9840" h="454070">
                <a:moveTo>
                  <a:pt x="39700" y="130220"/>
                </a:moveTo>
                <a:cubicBezTo>
                  <a:pt x="55575" y="146095"/>
                  <a:pt x="72541" y="160949"/>
                  <a:pt x="87325" y="177845"/>
                </a:cubicBezTo>
                <a:cubicBezTo>
                  <a:pt x="123296" y="218954"/>
                  <a:pt x="87162" y="196765"/>
                  <a:pt x="134950" y="234995"/>
                </a:cubicBezTo>
                <a:cubicBezTo>
                  <a:pt x="156277" y="252057"/>
                  <a:pt x="179775" y="266233"/>
                  <a:pt x="201625" y="282620"/>
                </a:cubicBezTo>
                <a:cubicBezTo>
                  <a:pt x="217889" y="294818"/>
                  <a:pt x="232149" y="309726"/>
                  <a:pt x="249250" y="320720"/>
                </a:cubicBezTo>
                <a:cubicBezTo>
                  <a:pt x="276747" y="338397"/>
                  <a:pt x="306194" y="352847"/>
                  <a:pt x="334975" y="368345"/>
                </a:cubicBezTo>
                <a:cubicBezTo>
                  <a:pt x="347477" y="375077"/>
                  <a:pt x="359822" y="382298"/>
                  <a:pt x="373075" y="387395"/>
                </a:cubicBezTo>
                <a:cubicBezTo>
                  <a:pt x="401188" y="398208"/>
                  <a:pt x="430225" y="406445"/>
                  <a:pt x="458800" y="415970"/>
                </a:cubicBezTo>
                <a:lnTo>
                  <a:pt x="515950" y="435020"/>
                </a:lnTo>
                <a:cubicBezTo>
                  <a:pt x="525475" y="438195"/>
                  <a:pt x="534586" y="443125"/>
                  <a:pt x="544525" y="444545"/>
                </a:cubicBezTo>
                <a:lnTo>
                  <a:pt x="611200" y="454070"/>
                </a:lnTo>
                <a:cubicBezTo>
                  <a:pt x="633425" y="450895"/>
                  <a:pt x="655786" y="448561"/>
                  <a:pt x="677875" y="444545"/>
                </a:cubicBezTo>
                <a:cubicBezTo>
                  <a:pt x="690755" y="442203"/>
                  <a:pt x="702964" y="436466"/>
                  <a:pt x="715975" y="435020"/>
                </a:cubicBezTo>
                <a:cubicBezTo>
                  <a:pt x="760266" y="430099"/>
                  <a:pt x="804875" y="428670"/>
                  <a:pt x="849325" y="425495"/>
                </a:cubicBezTo>
                <a:cubicBezTo>
                  <a:pt x="846150" y="415970"/>
                  <a:pt x="849840" y="396920"/>
                  <a:pt x="839800" y="396920"/>
                </a:cubicBezTo>
                <a:cubicBezTo>
                  <a:pt x="828352" y="396920"/>
                  <a:pt x="828079" y="416701"/>
                  <a:pt x="820750" y="425495"/>
                </a:cubicBezTo>
                <a:cubicBezTo>
                  <a:pt x="812126" y="435843"/>
                  <a:pt x="801700" y="444545"/>
                  <a:pt x="792175" y="454070"/>
                </a:cubicBezTo>
                <a:cubicBezTo>
                  <a:pt x="795350" y="431845"/>
                  <a:pt x="797684" y="409484"/>
                  <a:pt x="801700" y="387395"/>
                </a:cubicBezTo>
                <a:cubicBezTo>
                  <a:pt x="804042" y="374515"/>
                  <a:pt x="811225" y="362386"/>
                  <a:pt x="811225" y="349295"/>
                </a:cubicBezTo>
                <a:cubicBezTo>
                  <a:pt x="811225" y="332383"/>
                  <a:pt x="806560" y="211476"/>
                  <a:pt x="792175" y="168320"/>
                </a:cubicBezTo>
                <a:cubicBezTo>
                  <a:pt x="785199" y="147391"/>
                  <a:pt x="767140" y="119935"/>
                  <a:pt x="754075" y="101645"/>
                </a:cubicBezTo>
                <a:cubicBezTo>
                  <a:pt x="744848" y="88727"/>
                  <a:pt x="737553" y="73876"/>
                  <a:pt x="725500" y="63545"/>
                </a:cubicBezTo>
                <a:cubicBezTo>
                  <a:pt x="714719" y="54304"/>
                  <a:pt x="699728" y="51540"/>
                  <a:pt x="687400" y="44495"/>
                </a:cubicBezTo>
                <a:cubicBezTo>
                  <a:pt x="677461" y="38815"/>
                  <a:pt x="669931" y="28221"/>
                  <a:pt x="658825" y="25445"/>
                </a:cubicBezTo>
                <a:cubicBezTo>
                  <a:pt x="630933" y="18472"/>
                  <a:pt x="601675" y="19095"/>
                  <a:pt x="573100" y="15920"/>
                </a:cubicBezTo>
                <a:cubicBezTo>
                  <a:pt x="563575" y="12745"/>
                  <a:pt x="554565" y="6395"/>
                  <a:pt x="544525" y="6395"/>
                </a:cubicBezTo>
                <a:cubicBezTo>
                  <a:pt x="423784" y="6395"/>
                  <a:pt x="376408" y="0"/>
                  <a:pt x="287350" y="25445"/>
                </a:cubicBezTo>
                <a:cubicBezTo>
                  <a:pt x="277696" y="28203"/>
                  <a:pt x="268515" y="32535"/>
                  <a:pt x="258775" y="34970"/>
                </a:cubicBezTo>
                <a:cubicBezTo>
                  <a:pt x="243069" y="38897"/>
                  <a:pt x="226856" y="40568"/>
                  <a:pt x="211150" y="44495"/>
                </a:cubicBezTo>
                <a:cubicBezTo>
                  <a:pt x="201410" y="46930"/>
                  <a:pt x="192538" y="52775"/>
                  <a:pt x="182575" y="54020"/>
                </a:cubicBezTo>
                <a:cubicBezTo>
                  <a:pt x="141498" y="59155"/>
                  <a:pt x="100025" y="60370"/>
                  <a:pt x="58750" y="63545"/>
                </a:cubicBezTo>
                <a:cubicBezTo>
                  <a:pt x="49225" y="69895"/>
                  <a:pt x="38270" y="74500"/>
                  <a:pt x="30175" y="82595"/>
                </a:cubicBezTo>
                <a:cubicBezTo>
                  <a:pt x="11164" y="101606"/>
                  <a:pt x="0" y="123457"/>
                  <a:pt x="20650" y="149270"/>
                </a:cubicBezTo>
                <a:cubicBezTo>
                  <a:pt x="26922" y="157110"/>
                  <a:pt x="40616" y="153629"/>
                  <a:pt x="49225" y="158795"/>
                </a:cubicBezTo>
                <a:cubicBezTo>
                  <a:pt x="56926" y="163415"/>
                  <a:pt x="61925" y="171495"/>
                  <a:pt x="68275" y="177845"/>
                </a:cubicBezTo>
                <a:lnTo>
                  <a:pt x="39700" y="130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54851" y="5486401"/>
            <a:ext cx="2136775" cy="835025"/>
          </a:xfrm>
          <a:custGeom>
            <a:avLst/>
            <a:gdLst>
              <a:gd name="connsiteX0" fmla="*/ 60204 w 2136654"/>
              <a:gd name="connsiteY0" fmla="*/ 133350 h 835763"/>
              <a:gd name="connsiteX1" fmla="*/ 60204 w 2136654"/>
              <a:gd name="connsiteY1" fmla="*/ 390525 h 835763"/>
              <a:gd name="connsiteX2" fmla="*/ 79254 w 2136654"/>
              <a:gd name="connsiteY2" fmla="*/ 466725 h 835763"/>
              <a:gd name="connsiteX3" fmla="*/ 126879 w 2136654"/>
              <a:gd name="connsiteY3" fmla="*/ 581025 h 835763"/>
              <a:gd name="connsiteX4" fmla="*/ 164979 w 2136654"/>
              <a:gd name="connsiteY4" fmla="*/ 638175 h 835763"/>
              <a:gd name="connsiteX5" fmla="*/ 222129 w 2136654"/>
              <a:gd name="connsiteY5" fmla="*/ 695325 h 835763"/>
              <a:gd name="connsiteX6" fmla="*/ 260229 w 2136654"/>
              <a:gd name="connsiteY6" fmla="*/ 714375 h 835763"/>
              <a:gd name="connsiteX7" fmla="*/ 345954 w 2136654"/>
              <a:gd name="connsiteY7" fmla="*/ 762000 h 835763"/>
              <a:gd name="connsiteX8" fmla="*/ 422154 w 2136654"/>
              <a:gd name="connsiteY8" fmla="*/ 781050 h 835763"/>
              <a:gd name="connsiteX9" fmla="*/ 488829 w 2136654"/>
              <a:gd name="connsiteY9" fmla="*/ 771525 h 835763"/>
              <a:gd name="connsiteX10" fmla="*/ 526929 w 2136654"/>
              <a:gd name="connsiteY10" fmla="*/ 762000 h 835763"/>
              <a:gd name="connsiteX11" fmla="*/ 984129 w 2136654"/>
              <a:gd name="connsiteY11" fmla="*/ 771525 h 835763"/>
              <a:gd name="connsiteX12" fmla="*/ 1022229 w 2136654"/>
              <a:gd name="connsiteY12" fmla="*/ 781050 h 835763"/>
              <a:gd name="connsiteX13" fmla="*/ 1298454 w 2136654"/>
              <a:gd name="connsiteY13" fmla="*/ 809625 h 835763"/>
              <a:gd name="connsiteX14" fmla="*/ 1327029 w 2136654"/>
              <a:gd name="connsiteY14" fmla="*/ 819150 h 835763"/>
              <a:gd name="connsiteX15" fmla="*/ 1546104 w 2136654"/>
              <a:gd name="connsiteY15" fmla="*/ 819150 h 835763"/>
              <a:gd name="connsiteX16" fmla="*/ 1584204 w 2136654"/>
              <a:gd name="connsiteY16" fmla="*/ 809625 h 835763"/>
              <a:gd name="connsiteX17" fmla="*/ 1622304 w 2136654"/>
              <a:gd name="connsiteY17" fmla="*/ 790575 h 835763"/>
              <a:gd name="connsiteX18" fmla="*/ 1650879 w 2136654"/>
              <a:gd name="connsiteY18" fmla="*/ 781050 h 835763"/>
              <a:gd name="connsiteX19" fmla="*/ 1698504 w 2136654"/>
              <a:gd name="connsiteY19" fmla="*/ 762000 h 835763"/>
              <a:gd name="connsiteX20" fmla="*/ 1822329 w 2136654"/>
              <a:gd name="connsiteY20" fmla="*/ 733425 h 835763"/>
              <a:gd name="connsiteX21" fmla="*/ 1850904 w 2136654"/>
              <a:gd name="connsiteY21" fmla="*/ 714375 h 835763"/>
              <a:gd name="connsiteX22" fmla="*/ 1946154 w 2136654"/>
              <a:gd name="connsiteY22" fmla="*/ 685800 h 835763"/>
              <a:gd name="connsiteX23" fmla="*/ 1974729 w 2136654"/>
              <a:gd name="connsiteY23" fmla="*/ 666750 h 835763"/>
              <a:gd name="connsiteX24" fmla="*/ 2050929 w 2136654"/>
              <a:gd name="connsiteY24" fmla="*/ 647700 h 835763"/>
              <a:gd name="connsiteX25" fmla="*/ 2117604 w 2136654"/>
              <a:gd name="connsiteY25" fmla="*/ 628650 h 835763"/>
              <a:gd name="connsiteX26" fmla="*/ 2136654 w 2136654"/>
              <a:gd name="connsiteY26" fmla="*/ 561975 h 835763"/>
              <a:gd name="connsiteX27" fmla="*/ 2108079 w 2136654"/>
              <a:gd name="connsiteY27" fmla="*/ 485775 h 835763"/>
              <a:gd name="connsiteX28" fmla="*/ 2012829 w 2136654"/>
              <a:gd name="connsiteY28" fmla="*/ 361950 h 835763"/>
              <a:gd name="connsiteX29" fmla="*/ 1812804 w 2136654"/>
              <a:gd name="connsiteY29" fmla="*/ 180975 h 835763"/>
              <a:gd name="connsiteX30" fmla="*/ 1774704 w 2136654"/>
              <a:gd name="connsiteY30" fmla="*/ 161925 h 835763"/>
              <a:gd name="connsiteX31" fmla="*/ 1669929 w 2136654"/>
              <a:gd name="connsiteY31" fmla="*/ 104775 h 835763"/>
              <a:gd name="connsiteX32" fmla="*/ 1641354 w 2136654"/>
              <a:gd name="connsiteY32" fmla="*/ 95250 h 835763"/>
              <a:gd name="connsiteX33" fmla="*/ 1593729 w 2136654"/>
              <a:gd name="connsiteY33" fmla="*/ 76200 h 835763"/>
              <a:gd name="connsiteX34" fmla="*/ 1527054 w 2136654"/>
              <a:gd name="connsiteY34" fmla="*/ 66675 h 835763"/>
              <a:gd name="connsiteX35" fmla="*/ 1488954 w 2136654"/>
              <a:gd name="connsiteY35" fmla="*/ 57150 h 835763"/>
              <a:gd name="connsiteX36" fmla="*/ 1393704 w 2136654"/>
              <a:gd name="connsiteY36" fmla="*/ 47625 h 835763"/>
              <a:gd name="connsiteX37" fmla="*/ 1241304 w 2136654"/>
              <a:gd name="connsiteY37" fmla="*/ 19050 h 835763"/>
              <a:gd name="connsiteX38" fmla="*/ 917454 w 2136654"/>
              <a:gd name="connsiteY38" fmla="*/ 0 h 835763"/>
              <a:gd name="connsiteX39" fmla="*/ 584079 w 2136654"/>
              <a:gd name="connsiteY39" fmla="*/ 28575 h 835763"/>
              <a:gd name="connsiteX40" fmla="*/ 526929 w 2136654"/>
              <a:gd name="connsiteY40" fmla="*/ 38100 h 835763"/>
              <a:gd name="connsiteX41" fmla="*/ 498354 w 2136654"/>
              <a:gd name="connsiteY41" fmla="*/ 47625 h 835763"/>
              <a:gd name="connsiteX42" fmla="*/ 450729 w 2136654"/>
              <a:gd name="connsiteY42" fmla="*/ 66675 h 835763"/>
              <a:gd name="connsiteX43" fmla="*/ 355479 w 2136654"/>
              <a:gd name="connsiteY43" fmla="*/ 76200 h 835763"/>
              <a:gd name="connsiteX44" fmla="*/ 307854 w 2136654"/>
              <a:gd name="connsiteY44" fmla="*/ 85725 h 835763"/>
              <a:gd name="connsiteX45" fmla="*/ 279279 w 2136654"/>
              <a:gd name="connsiteY45" fmla="*/ 95250 h 835763"/>
              <a:gd name="connsiteX46" fmla="*/ 155454 w 2136654"/>
              <a:gd name="connsiteY46" fmla="*/ 104775 h 835763"/>
              <a:gd name="connsiteX47" fmla="*/ 98304 w 2136654"/>
              <a:gd name="connsiteY47" fmla="*/ 95250 h 835763"/>
              <a:gd name="connsiteX48" fmla="*/ 50679 w 2136654"/>
              <a:gd name="connsiteY48" fmla="*/ 152400 h 835763"/>
              <a:gd name="connsiteX49" fmla="*/ 22104 w 2136654"/>
              <a:gd name="connsiteY49" fmla="*/ 161925 h 835763"/>
              <a:gd name="connsiteX50" fmla="*/ 31629 w 2136654"/>
              <a:gd name="connsiteY50" fmla="*/ 200025 h 835763"/>
              <a:gd name="connsiteX51" fmla="*/ 22104 w 2136654"/>
              <a:gd name="connsiteY51" fmla="*/ 190500 h 8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36654" h="835763">
                <a:moveTo>
                  <a:pt x="60204" y="133350"/>
                </a:moveTo>
                <a:cubicBezTo>
                  <a:pt x="0" y="223656"/>
                  <a:pt x="31782" y="163149"/>
                  <a:pt x="60204" y="390525"/>
                </a:cubicBezTo>
                <a:cubicBezTo>
                  <a:pt x="63451" y="416505"/>
                  <a:pt x="71445" y="441735"/>
                  <a:pt x="79254" y="466725"/>
                </a:cubicBezTo>
                <a:cubicBezTo>
                  <a:pt x="88191" y="495323"/>
                  <a:pt x="108586" y="550537"/>
                  <a:pt x="126879" y="581025"/>
                </a:cubicBezTo>
                <a:cubicBezTo>
                  <a:pt x="138659" y="600658"/>
                  <a:pt x="148790" y="621986"/>
                  <a:pt x="164979" y="638175"/>
                </a:cubicBezTo>
                <a:cubicBezTo>
                  <a:pt x="184029" y="657225"/>
                  <a:pt x="201092" y="678495"/>
                  <a:pt x="222129" y="695325"/>
                </a:cubicBezTo>
                <a:cubicBezTo>
                  <a:pt x="233217" y="704195"/>
                  <a:pt x="247901" y="707330"/>
                  <a:pt x="260229" y="714375"/>
                </a:cubicBezTo>
                <a:cubicBezTo>
                  <a:pt x="325401" y="751616"/>
                  <a:pt x="243446" y="716441"/>
                  <a:pt x="345954" y="762000"/>
                </a:cubicBezTo>
                <a:cubicBezTo>
                  <a:pt x="369918" y="772651"/>
                  <a:pt x="396884" y="775996"/>
                  <a:pt x="422154" y="781050"/>
                </a:cubicBezTo>
                <a:cubicBezTo>
                  <a:pt x="444379" y="777875"/>
                  <a:pt x="466740" y="775541"/>
                  <a:pt x="488829" y="771525"/>
                </a:cubicBezTo>
                <a:cubicBezTo>
                  <a:pt x="501709" y="769183"/>
                  <a:pt x="513838" y="762000"/>
                  <a:pt x="526929" y="762000"/>
                </a:cubicBezTo>
                <a:cubicBezTo>
                  <a:pt x="679362" y="762000"/>
                  <a:pt x="831729" y="768350"/>
                  <a:pt x="984129" y="771525"/>
                </a:cubicBezTo>
                <a:cubicBezTo>
                  <a:pt x="996829" y="774700"/>
                  <a:pt x="1009283" y="779108"/>
                  <a:pt x="1022229" y="781050"/>
                </a:cubicBezTo>
                <a:cubicBezTo>
                  <a:pt x="1149517" y="800143"/>
                  <a:pt x="1177106" y="800291"/>
                  <a:pt x="1298454" y="809625"/>
                </a:cubicBezTo>
                <a:cubicBezTo>
                  <a:pt x="1307979" y="812800"/>
                  <a:pt x="1317125" y="817499"/>
                  <a:pt x="1327029" y="819150"/>
                </a:cubicBezTo>
                <a:cubicBezTo>
                  <a:pt x="1426708" y="835763"/>
                  <a:pt x="1431098" y="827365"/>
                  <a:pt x="1546104" y="819150"/>
                </a:cubicBezTo>
                <a:cubicBezTo>
                  <a:pt x="1558804" y="815975"/>
                  <a:pt x="1571947" y="814222"/>
                  <a:pt x="1584204" y="809625"/>
                </a:cubicBezTo>
                <a:cubicBezTo>
                  <a:pt x="1597499" y="804639"/>
                  <a:pt x="1609253" y="796168"/>
                  <a:pt x="1622304" y="790575"/>
                </a:cubicBezTo>
                <a:cubicBezTo>
                  <a:pt x="1631532" y="786620"/>
                  <a:pt x="1641478" y="784575"/>
                  <a:pt x="1650879" y="781050"/>
                </a:cubicBezTo>
                <a:cubicBezTo>
                  <a:pt x="1666888" y="775047"/>
                  <a:pt x="1682162" y="767028"/>
                  <a:pt x="1698504" y="762000"/>
                </a:cubicBezTo>
                <a:cubicBezTo>
                  <a:pt x="1741175" y="748871"/>
                  <a:pt x="1779475" y="741996"/>
                  <a:pt x="1822329" y="733425"/>
                </a:cubicBezTo>
                <a:cubicBezTo>
                  <a:pt x="1831854" y="727075"/>
                  <a:pt x="1840443" y="719024"/>
                  <a:pt x="1850904" y="714375"/>
                </a:cubicBezTo>
                <a:cubicBezTo>
                  <a:pt x="1880719" y="701124"/>
                  <a:pt x="1914489" y="693716"/>
                  <a:pt x="1946154" y="685800"/>
                </a:cubicBezTo>
                <a:cubicBezTo>
                  <a:pt x="1955679" y="679450"/>
                  <a:pt x="1963971" y="670662"/>
                  <a:pt x="1974729" y="666750"/>
                </a:cubicBezTo>
                <a:cubicBezTo>
                  <a:pt x="1999334" y="657803"/>
                  <a:pt x="2025529" y="654050"/>
                  <a:pt x="2050929" y="647700"/>
                </a:cubicBezTo>
                <a:cubicBezTo>
                  <a:pt x="2098769" y="635740"/>
                  <a:pt x="2076610" y="642315"/>
                  <a:pt x="2117604" y="628650"/>
                </a:cubicBezTo>
                <a:cubicBezTo>
                  <a:pt x="2122096" y="615175"/>
                  <a:pt x="2136654" y="573935"/>
                  <a:pt x="2136654" y="561975"/>
                </a:cubicBezTo>
                <a:cubicBezTo>
                  <a:pt x="2136654" y="533539"/>
                  <a:pt x="2118917" y="510160"/>
                  <a:pt x="2108079" y="485775"/>
                </a:cubicBezTo>
                <a:cubicBezTo>
                  <a:pt x="2069210" y="398320"/>
                  <a:pt x="2114729" y="463850"/>
                  <a:pt x="2012829" y="361950"/>
                </a:cubicBezTo>
                <a:cubicBezTo>
                  <a:pt x="1967962" y="317083"/>
                  <a:pt x="1859341" y="204244"/>
                  <a:pt x="1812804" y="180975"/>
                </a:cubicBezTo>
                <a:cubicBezTo>
                  <a:pt x="1800104" y="174625"/>
                  <a:pt x="1787169" y="168724"/>
                  <a:pt x="1774704" y="161925"/>
                </a:cubicBezTo>
                <a:cubicBezTo>
                  <a:pt x="1745343" y="145910"/>
                  <a:pt x="1703388" y="119115"/>
                  <a:pt x="1669929" y="104775"/>
                </a:cubicBezTo>
                <a:cubicBezTo>
                  <a:pt x="1660701" y="100820"/>
                  <a:pt x="1650755" y="98775"/>
                  <a:pt x="1641354" y="95250"/>
                </a:cubicBezTo>
                <a:cubicBezTo>
                  <a:pt x="1625345" y="89247"/>
                  <a:pt x="1610316" y="80347"/>
                  <a:pt x="1593729" y="76200"/>
                </a:cubicBezTo>
                <a:cubicBezTo>
                  <a:pt x="1571949" y="70755"/>
                  <a:pt x="1549143" y="70691"/>
                  <a:pt x="1527054" y="66675"/>
                </a:cubicBezTo>
                <a:cubicBezTo>
                  <a:pt x="1514174" y="64333"/>
                  <a:pt x="1501913" y="59001"/>
                  <a:pt x="1488954" y="57150"/>
                </a:cubicBezTo>
                <a:cubicBezTo>
                  <a:pt x="1457366" y="52637"/>
                  <a:pt x="1425454" y="50800"/>
                  <a:pt x="1393704" y="47625"/>
                </a:cubicBezTo>
                <a:cubicBezTo>
                  <a:pt x="1333609" y="32601"/>
                  <a:pt x="1322851" y="28836"/>
                  <a:pt x="1241304" y="19050"/>
                </a:cubicBezTo>
                <a:cubicBezTo>
                  <a:pt x="1164228" y="9801"/>
                  <a:pt x="976134" y="2794"/>
                  <a:pt x="917454" y="0"/>
                </a:cubicBezTo>
                <a:cubicBezTo>
                  <a:pt x="731873" y="8837"/>
                  <a:pt x="743623" y="1984"/>
                  <a:pt x="584079" y="28575"/>
                </a:cubicBezTo>
                <a:cubicBezTo>
                  <a:pt x="565029" y="31750"/>
                  <a:pt x="545782" y="33910"/>
                  <a:pt x="526929" y="38100"/>
                </a:cubicBezTo>
                <a:cubicBezTo>
                  <a:pt x="517128" y="40278"/>
                  <a:pt x="507755" y="44100"/>
                  <a:pt x="498354" y="47625"/>
                </a:cubicBezTo>
                <a:cubicBezTo>
                  <a:pt x="482345" y="53628"/>
                  <a:pt x="467495" y="63322"/>
                  <a:pt x="450729" y="66675"/>
                </a:cubicBezTo>
                <a:cubicBezTo>
                  <a:pt x="419440" y="72933"/>
                  <a:pt x="387107" y="71983"/>
                  <a:pt x="355479" y="76200"/>
                </a:cubicBezTo>
                <a:cubicBezTo>
                  <a:pt x="339432" y="78340"/>
                  <a:pt x="323560" y="81798"/>
                  <a:pt x="307854" y="85725"/>
                </a:cubicBezTo>
                <a:cubicBezTo>
                  <a:pt x="298114" y="88160"/>
                  <a:pt x="289242" y="94005"/>
                  <a:pt x="279279" y="95250"/>
                </a:cubicBezTo>
                <a:cubicBezTo>
                  <a:pt x="238202" y="100385"/>
                  <a:pt x="196729" y="101600"/>
                  <a:pt x="155454" y="104775"/>
                </a:cubicBezTo>
                <a:cubicBezTo>
                  <a:pt x="136404" y="101600"/>
                  <a:pt x="117157" y="91060"/>
                  <a:pt x="98304" y="95250"/>
                </a:cubicBezTo>
                <a:cubicBezTo>
                  <a:pt x="73187" y="100832"/>
                  <a:pt x="67383" y="139037"/>
                  <a:pt x="50679" y="152400"/>
                </a:cubicBezTo>
                <a:cubicBezTo>
                  <a:pt x="42839" y="158672"/>
                  <a:pt x="31629" y="158750"/>
                  <a:pt x="22104" y="161925"/>
                </a:cubicBezTo>
                <a:cubicBezTo>
                  <a:pt x="10334" y="197235"/>
                  <a:pt x="3599" y="186010"/>
                  <a:pt x="31629" y="200025"/>
                </a:cubicBezTo>
                <a:lnTo>
                  <a:pt x="22104" y="1905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5105400" y="2743200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Aft>
                <a:spcPct val="60000"/>
              </a:spcAft>
              <a:buFontTx/>
              <a:buChar char="•"/>
            </a:pPr>
            <a:r>
              <a:rPr lang="en-US" altLang="en-US" sz="2000"/>
              <a:t>Chosen by President McKinley to be Assistant Secretary of the Navy, he </a:t>
            </a:r>
            <a:r>
              <a:rPr lang="en-US" altLang="en-US" sz="2000">
                <a:solidFill>
                  <a:srgbClr val="0033CC"/>
                </a:solidFill>
              </a:rPr>
              <a:t>resigned to organize the Rough Riders</a:t>
            </a:r>
            <a:r>
              <a:rPr lang="en-US" altLang="en-US" sz="2000"/>
              <a:t> at the start of the Spanish American War.</a:t>
            </a:r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5867400" y="4937126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Aft>
                <a:spcPct val="60000"/>
              </a:spcAft>
              <a:buFontTx/>
              <a:buChar char="•"/>
            </a:pPr>
            <a:r>
              <a:rPr lang="en-US" altLang="en-US" sz="2000"/>
              <a:t>He returned a war hero and was </a:t>
            </a:r>
            <a:r>
              <a:rPr lang="en-US" altLang="en-US" sz="2000">
                <a:solidFill>
                  <a:srgbClr val="0033CC"/>
                </a:solidFill>
              </a:rPr>
              <a:t>elected Governor of New York</a:t>
            </a:r>
            <a:r>
              <a:rPr lang="en-US" altLang="en-US" sz="2000">
                <a:solidFill>
                  <a:srgbClr val="0066CC"/>
                </a:solidFill>
              </a:rPr>
              <a:t> </a:t>
            </a:r>
            <a:r>
              <a:rPr lang="en-US" altLang="en-US" sz="2000"/>
              <a:t>in 1898.</a:t>
            </a: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617788" y="1355725"/>
            <a:ext cx="6934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eaLnBrk="1" hangingPunct="1"/>
            <a:r>
              <a:rPr lang="en-US" altLang="en-US"/>
              <a:t>In 1889 he returned, earning a </a:t>
            </a:r>
            <a:r>
              <a:rPr lang="en-US" altLang="en-US">
                <a:solidFill>
                  <a:srgbClr val="0033CC"/>
                </a:solidFill>
              </a:rPr>
              <a:t>reputation for fighting corruption</a:t>
            </a:r>
            <a:r>
              <a:rPr lang="en-US" altLang="en-US"/>
              <a:t> on New York City’s Board of Police Commissioners.</a:t>
            </a:r>
          </a:p>
        </p:txBody>
      </p:sp>
    </p:spTree>
    <p:extLst>
      <p:ext uri="{BB962C8B-B14F-4D97-AF65-F5344CB8AC3E}">
        <p14:creationId xmlns:p14="http://schemas.microsoft.com/office/powerpoint/2010/main" val="27809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37127"/>
            <a:ext cx="10353762" cy="5834129"/>
          </a:xfrm>
        </p:spPr>
        <p:txBody>
          <a:bodyPr/>
          <a:lstStyle/>
          <a:p>
            <a:r>
              <a:rPr lang="en-US" sz="2800" b="1" dirty="0"/>
              <a:t>What areas did Progressives think were in need of the greatest reform? 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Progressivism</a:t>
            </a:r>
            <a:r>
              <a:rPr lang="en-US" sz="2800" dirty="0"/>
              <a:t> was a movement that believed the social challenges caused by industrialization, urbanization, and immigration in the 1890s and 1900s could be addressed. 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Progressives believed that honest and efficient government could bring about social justice. 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/>
          <p:cNvSpPr>
            <a:spLocks noChangeArrowheads="1"/>
          </p:cNvSpPr>
          <p:nvPr/>
        </p:nvSpPr>
        <p:spPr bwMode="auto">
          <a:xfrm rot="5400000" flipH="1">
            <a:off x="2209800" y="1524000"/>
            <a:ext cx="4572000" cy="4267200"/>
          </a:xfrm>
          <a:prstGeom prst="upArrowCallout">
            <a:avLst>
              <a:gd name="adj1" fmla="val 18730"/>
              <a:gd name="adj2" fmla="val 15774"/>
              <a:gd name="adj3" fmla="val 16958"/>
              <a:gd name="adj4" fmla="val 77903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05600" y="1276350"/>
            <a:ext cx="2743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/>
              <a:t>But, in 1901, William McKinley was assassinated.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90800" y="1600200"/>
            <a:ext cx="312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30000"/>
              </a:spcAft>
              <a:defRPr/>
            </a:pPr>
            <a:r>
              <a:rPr lang="en-US" dirty="0"/>
              <a:t>As Governor, his </a:t>
            </a:r>
            <a:r>
              <a:rPr lang="en-US" dirty="0">
                <a:solidFill>
                  <a:srgbClr val="0033CC"/>
                </a:solidFill>
              </a:rPr>
              <a:t>Progressive reforms upset Republican leaders.</a:t>
            </a:r>
            <a:r>
              <a:rPr lang="en-US" dirty="0"/>
              <a:t> To get him out of </a:t>
            </a:r>
            <a:r>
              <a:rPr lang="en-US" spc="-50" dirty="0"/>
              <a:t>New York, President </a:t>
            </a:r>
            <a:r>
              <a:rPr lang="en-US" dirty="0"/>
              <a:t>McKinley agreed to make Roosevelt his running mate in 1900. They won easily.</a:t>
            </a:r>
          </a:p>
        </p:txBody>
      </p:sp>
      <p:sp>
        <p:nvSpPr>
          <p:cNvPr id="11269" name="Text Box 129"/>
          <p:cNvSpPr txBox="1">
            <a:spLocks noChangeArrowheads="1"/>
          </p:cNvSpPr>
          <p:nvPr/>
        </p:nvSpPr>
        <p:spPr bwMode="auto">
          <a:xfrm>
            <a:off x="6705600" y="2593975"/>
            <a:ext cx="32004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/>
              <a:t>As President, </a:t>
            </a:r>
            <a:r>
              <a:rPr lang="en-US" altLang="en-US">
                <a:solidFill>
                  <a:srgbClr val="0033CC"/>
                </a:solidFill>
              </a:rPr>
              <a:t>Roosevelt dominated Washington.</a:t>
            </a:r>
            <a:r>
              <a:rPr lang="en-US" altLang="en-US"/>
              <a:t> He was so popular that even a toy, the</a:t>
            </a:r>
            <a:br>
              <a:rPr lang="en-US" altLang="en-US"/>
            </a:br>
            <a:r>
              <a:rPr lang="en-US" altLang="en-US">
                <a:solidFill>
                  <a:srgbClr val="0033CC"/>
                </a:solidFill>
              </a:rPr>
              <a:t>teddy bear,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was named</a:t>
            </a:r>
            <a:br>
              <a:rPr lang="en-US" altLang="en-US"/>
            </a:br>
            <a:r>
              <a:rPr lang="en-US" altLang="en-US"/>
              <a:t>for him.</a:t>
            </a:r>
          </a:p>
        </p:txBody>
      </p:sp>
      <p:pic>
        <p:nvPicPr>
          <p:cNvPr id="11270" name="Picture 12" descr="C:\Documents and Settings\Darrell\Local Settings\Temporary Internet Files\Content.IE5\HS216N01\MCj029791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14801"/>
            <a:ext cx="148113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2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 rot="10800000" flipH="1">
            <a:off x="2363788" y="1500188"/>
            <a:ext cx="7391400" cy="2157412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17788" y="1558925"/>
            <a:ext cx="6934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Roosevelt greatly expanded the power of the presidency and the role of government beyond that of helping big business.</a:t>
            </a:r>
            <a:endParaRPr lang="en-US" altLang="en-US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6248400" y="3778250"/>
            <a:ext cx="3200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Verdana" panose="020B0604030504040204" pitchFamily="34" charset="0"/>
              <a:buChar char="•"/>
            </a:pPr>
            <a:r>
              <a:rPr lang="en-US" altLang="en-US"/>
              <a:t>He used the power of the </a:t>
            </a:r>
            <a:r>
              <a:rPr lang="en-US" altLang="en-US">
                <a:solidFill>
                  <a:srgbClr val="0033CC"/>
                </a:solidFill>
              </a:rPr>
              <a:t>federal government on behalf of workers and the people.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895600" y="3778250"/>
            <a:ext cx="3124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Verdana" panose="020B0604030504040204" pitchFamily="34" charset="0"/>
              <a:buChar char="•"/>
            </a:pPr>
            <a:r>
              <a:rPr lang="en-US" altLang="en-US"/>
              <a:t>His</a:t>
            </a:r>
            <a:r>
              <a:rPr lang="en-US" altLang="en-US" b="1">
                <a:solidFill>
                  <a:srgbClr val="FF0000"/>
                </a:solidFill>
              </a:rPr>
              <a:t> Square Deal</a:t>
            </a:r>
            <a:r>
              <a:rPr lang="en-US" altLang="en-US"/>
              <a:t> program promised fairness and honesty from government. </a:t>
            </a:r>
          </a:p>
        </p:txBody>
      </p:sp>
    </p:spTree>
    <p:extLst>
      <p:ext uri="{BB962C8B-B14F-4D97-AF65-F5344CB8AC3E}">
        <p14:creationId xmlns:p14="http://schemas.microsoft.com/office/powerpoint/2010/main" val="39946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743200" y="1447800"/>
            <a:ext cx="68580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128963" y="1530350"/>
            <a:ext cx="59118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In 1902, Roosevelt threatened a federal </a:t>
            </a:r>
            <a:br>
              <a:rPr lang="en-US" altLang="en-US"/>
            </a:br>
            <a:r>
              <a:rPr lang="en-US" altLang="en-US"/>
              <a:t>take-over of coal mines when owners</a:t>
            </a:r>
            <a:br>
              <a:rPr lang="en-US" altLang="en-US"/>
            </a:br>
            <a:r>
              <a:rPr lang="en-US" altLang="en-US"/>
              <a:t>refused to compromise on hours.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410200" y="2979738"/>
            <a:ext cx="4114800" cy="28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/>
              <a:t>This was the </a:t>
            </a:r>
            <a:r>
              <a:rPr lang="en-US" altLang="en-US" sz="2000">
                <a:solidFill>
                  <a:srgbClr val="0033CC"/>
                </a:solidFill>
              </a:rPr>
              <a:t>first time the federal government had stepped into a labor dispute on the side of workers.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/>
              <a:t>The Department of Commerce and Labor was established to </a:t>
            </a:r>
            <a:r>
              <a:rPr lang="en-US" altLang="en-US" sz="2000">
                <a:solidFill>
                  <a:srgbClr val="0033CC"/>
                </a:solidFill>
              </a:rPr>
              <a:t>prevent capitalists from abusing their power.</a:t>
            </a:r>
          </a:p>
        </p:txBody>
      </p:sp>
      <p:pic>
        <p:nvPicPr>
          <p:cNvPr id="13321" name="Picture 9" descr="C:\Documents and Settings\Darrell\Local Settings\Temporary Internet Files\Content.IE5\5A8V7H9Z\MCj03310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1"/>
            <a:ext cx="24384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7858" dir="2700000" algn="tl" rotWithShape="0">
              <a:srgbClr val="808080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9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Train steamt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57664"/>
            <a:ext cx="4051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09800" y="1447800"/>
            <a:ext cx="3886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Roosevelt also took on the railroads after the courts stripped the Interstate Commerce Commission’s authority to oversee rail rates.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400800" y="1447801"/>
            <a:ext cx="35814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altLang="en-US" sz="2000">
                <a:solidFill>
                  <a:srgbClr val="0033CC"/>
                </a:solidFill>
              </a:rPr>
              <a:t>Elkins Act</a:t>
            </a:r>
            <a:r>
              <a:rPr lang="en-US" altLang="en-US" sz="1600">
                <a:solidFill>
                  <a:srgbClr val="0033CC"/>
                </a:solidFill>
              </a:rPr>
              <a:t> </a:t>
            </a:r>
            <a:r>
              <a:rPr lang="en-US" altLang="en-US" sz="1600"/>
              <a:t>(1903)</a:t>
            </a:r>
            <a:endParaRPr lang="en-US" altLang="en-US" sz="1600">
              <a:solidFill>
                <a:srgbClr val="0033CC"/>
              </a:solidFill>
            </a:endParaRPr>
          </a:p>
          <a:p>
            <a:pPr eaLnBrk="1" hangingPunct="1">
              <a:spcAft>
                <a:spcPts val="900"/>
              </a:spcAft>
            </a:pPr>
            <a:r>
              <a:rPr lang="en-US" altLang="en-US" sz="2000"/>
              <a:t>Allowed the government to fine railroads that gave special rates to favored shippers, a practice that hurt farmers</a:t>
            </a:r>
          </a:p>
          <a:p>
            <a:pPr eaLnBrk="1" hangingPunct="1">
              <a:spcBef>
                <a:spcPts val="2000"/>
              </a:spcBef>
              <a:spcAft>
                <a:spcPts val="90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Hepburn Act</a:t>
            </a:r>
            <a:r>
              <a:rPr lang="en-US" altLang="en-US" sz="1600" b="1">
                <a:solidFill>
                  <a:srgbClr val="FF0000"/>
                </a:solidFill>
              </a:rPr>
              <a:t> </a:t>
            </a:r>
            <a:r>
              <a:rPr lang="en-US" altLang="en-US" sz="1800"/>
              <a:t>(1906)</a:t>
            </a:r>
          </a:p>
          <a:p>
            <a:pPr eaLnBrk="1" hangingPunct="1">
              <a:spcAft>
                <a:spcPts val="900"/>
              </a:spcAft>
            </a:pPr>
            <a:r>
              <a:rPr lang="en-US" altLang="en-US" sz="2000"/>
              <a:t>Empowered the ICC to enforce limits on the prices charged by railroad companies for shipping, tolls, ferries, and pipelines</a:t>
            </a:r>
          </a:p>
        </p:txBody>
      </p:sp>
    </p:spTree>
    <p:extLst>
      <p:ext uri="{BB962C8B-B14F-4D97-AF65-F5344CB8AC3E}">
        <p14:creationId xmlns:p14="http://schemas.microsoft.com/office/powerpoint/2010/main" val="30532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US_ch17_s4_RooseveltTrustbuster_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0200"/>
            <a:ext cx="3142976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Rectangle 61"/>
          <p:cNvSpPr>
            <a:spLocks noChangeArrowheads="1"/>
          </p:cNvSpPr>
          <p:nvPr/>
        </p:nvSpPr>
        <p:spPr bwMode="auto">
          <a:xfrm>
            <a:off x="2743200" y="1676401"/>
            <a:ext cx="3429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Roosevelt was known as a </a:t>
            </a:r>
            <a:r>
              <a:rPr lang="en-US" altLang="en-US">
                <a:solidFill>
                  <a:srgbClr val="0033CC"/>
                </a:solidFill>
              </a:rPr>
              <a:t>trustbuster.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  <a:br>
              <a:rPr lang="en-US" altLang="en-US" b="1">
                <a:solidFill>
                  <a:srgbClr val="0000FF"/>
                </a:solidFill>
              </a:rPr>
            </a:br>
            <a:r>
              <a:rPr lang="en-US" altLang="en-US"/>
              <a:t>He used the </a:t>
            </a:r>
            <a:r>
              <a:rPr lang="en-US" altLang="en-US">
                <a:solidFill>
                  <a:srgbClr val="0033CC"/>
                </a:solidFill>
              </a:rPr>
              <a:t>Sherman Antitrust Act</a:t>
            </a:r>
            <a:r>
              <a:rPr lang="en-US" altLang="en-US">
                <a:solidFill>
                  <a:srgbClr val="0066CC"/>
                </a:solidFill>
              </a:rPr>
              <a:t> </a:t>
            </a:r>
            <a:r>
              <a:rPr lang="en-US" altLang="en-US"/>
              <a:t>to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file suits against</a:t>
            </a:r>
            <a:br>
              <a:rPr lang="en-US" altLang="en-US"/>
            </a:br>
            <a:r>
              <a:rPr lang="en-US" altLang="en-US"/>
              <a:t>what he saw as</a:t>
            </a:r>
            <a:br>
              <a:rPr lang="en-US" altLang="en-US"/>
            </a:br>
            <a:r>
              <a:rPr lang="en-US" altLang="en-US"/>
              <a:t>“bad” trusts, those that bullied small businesses or</a:t>
            </a:r>
            <a:br>
              <a:rPr lang="en-US" altLang="en-US"/>
            </a:br>
            <a:r>
              <a:rPr lang="en-US" altLang="en-US"/>
              <a:t>cheated consumers. </a:t>
            </a:r>
          </a:p>
        </p:txBody>
      </p:sp>
    </p:spTree>
    <p:extLst>
      <p:ext uri="{BB962C8B-B14F-4D97-AF65-F5344CB8AC3E}">
        <p14:creationId xmlns:p14="http://schemas.microsoft.com/office/powerpoint/2010/main" val="476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3009900" y="1028700"/>
            <a:ext cx="3200400" cy="4191000"/>
          </a:xfrm>
          <a:prstGeom prst="upArrowCallout">
            <a:avLst>
              <a:gd name="adj1" fmla="val 19792"/>
              <a:gd name="adj2" fmla="val 16667"/>
              <a:gd name="adj3" fmla="val 16958"/>
              <a:gd name="adj4" fmla="val 77903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667000" y="1981201"/>
            <a:ext cx="3124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Roosevelt backed Progressive goals to protect consumers by making the federal government responsible for food safety.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547938" y="5105401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Today, the </a:t>
            </a:r>
            <a:r>
              <a:rPr lang="en-US" altLang="en-US" sz="2000">
                <a:solidFill>
                  <a:srgbClr val="0033CC"/>
                </a:solidFill>
              </a:rPr>
              <a:t>Food and Drug Administration (FDA)</a:t>
            </a:r>
            <a:r>
              <a:rPr lang="en-US" altLang="en-US" sz="2000">
                <a:solidFill>
                  <a:srgbClr val="0066CC"/>
                </a:solidFill>
              </a:rPr>
              <a:t> </a:t>
            </a:r>
            <a:r>
              <a:rPr lang="en-US" altLang="en-US" sz="2000"/>
              <a:t>tests and monitors the safety of food and medicine.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553200" y="1447801"/>
            <a:ext cx="3505200" cy="34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Meat Inspection Act</a:t>
            </a:r>
            <a:r>
              <a:rPr lang="en-US" altLang="en-US" sz="2000"/>
              <a:t> provided for federal inspections and monitoring of meat plants.</a:t>
            </a:r>
          </a:p>
          <a:p>
            <a:pPr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Pure Food and Drug Act</a:t>
            </a:r>
            <a:r>
              <a:rPr lang="en-US" altLang="en-US" sz="2000"/>
              <a:t> banned the interstate shipments of impure or mislabeled food or medicine.</a:t>
            </a:r>
          </a:p>
        </p:txBody>
      </p:sp>
    </p:spTree>
    <p:extLst>
      <p:ext uri="{BB962C8B-B14F-4D97-AF65-F5344CB8AC3E}">
        <p14:creationId xmlns:p14="http://schemas.microsoft.com/office/powerpoint/2010/main" val="17648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 rot="5400000" flipH="1">
            <a:off x="2781300" y="1943100"/>
            <a:ext cx="3048000" cy="4191000"/>
          </a:xfrm>
          <a:prstGeom prst="upArrowCallout">
            <a:avLst>
              <a:gd name="adj1" fmla="val 26065"/>
              <a:gd name="adj2" fmla="val 18875"/>
              <a:gd name="adj3" fmla="val 14856"/>
              <a:gd name="adj4" fmla="val 7930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57463" y="1524000"/>
            <a:ext cx="7054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Roosevelt had a deep reverence for nature, which shaped his policies</a:t>
            </a:r>
            <a:r>
              <a:rPr lang="en-US" altLang="en-US"/>
              <a:t>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362200" y="2971800"/>
            <a:ext cx="3124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As a Progressive, Roosevelt supported </a:t>
            </a:r>
            <a:r>
              <a:rPr lang="en-US" altLang="en-US" b="1">
                <a:solidFill>
                  <a:srgbClr val="FF0000"/>
                </a:solidFill>
              </a:rPr>
              <a:t>Gifford Pinchot’s </a:t>
            </a:r>
            <a:r>
              <a:rPr lang="en-US" altLang="en-US"/>
              <a:t>philosophy on the preservation of resources. 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6477000" y="2466975"/>
            <a:ext cx="37338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Pinchot felt that </a:t>
            </a:r>
            <a:r>
              <a:rPr lang="en-US" altLang="en-US" sz="2000">
                <a:solidFill>
                  <a:srgbClr val="0033CC"/>
                </a:solidFill>
              </a:rPr>
              <a:t>resources should be managed and preserved for public use.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Roosevelt also admired </a:t>
            </a:r>
            <a:r>
              <a:rPr lang="en-US" altLang="en-US" sz="2000" b="1">
                <a:solidFill>
                  <a:srgbClr val="FF0000"/>
                </a:solidFill>
              </a:rPr>
              <a:t>John Muir,</a:t>
            </a:r>
            <a:r>
              <a:rPr lang="en-US" altLang="en-US" sz="2000"/>
              <a:t> who helped </a:t>
            </a:r>
            <a:r>
              <a:rPr lang="en-US" altLang="en-US" sz="2000">
                <a:solidFill>
                  <a:srgbClr val="0033CC"/>
                </a:solidFill>
              </a:rPr>
              <a:t>establish Yosemite National Park,</a:t>
            </a:r>
            <a:r>
              <a:rPr lang="en-US" altLang="en-US" sz="2000"/>
              <a:t> and who advised him to set aside millions of acres of forestland.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3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05800" y="1600201"/>
            <a:ext cx="1905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Roosevelt added 100 million acres to the </a:t>
            </a:r>
            <a:r>
              <a:rPr lang="en-US" altLang="en-US" sz="2000">
                <a:solidFill>
                  <a:srgbClr val="0033CC"/>
                </a:solidFill>
              </a:rPr>
              <a:t>National Park and Forest System.</a:t>
            </a:r>
          </a:p>
        </p:txBody>
      </p:sp>
      <p:pic>
        <p:nvPicPr>
          <p:cNvPr id="18435" name="Picture 7" descr="ch17_maps_hsus_se_p05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39875"/>
            <a:ext cx="6324600" cy="4286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Parchment2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1219200"/>
            <a:ext cx="39147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6" name="Picture 2" descr="water d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4" y="4114800"/>
            <a:ext cx="12461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98"/>
          <p:cNvSpPr txBox="1">
            <a:spLocks noChangeArrowheads="1"/>
          </p:cNvSpPr>
          <p:nvPr/>
        </p:nvSpPr>
        <p:spPr bwMode="auto">
          <a:xfrm>
            <a:off x="6297613" y="1627189"/>
            <a:ext cx="3200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This Act gave the federal government </a:t>
            </a:r>
            <a:r>
              <a:rPr lang="en-US" altLang="en-US">
                <a:solidFill>
                  <a:srgbClr val="0033CC"/>
                </a:solidFill>
              </a:rPr>
              <a:t>power to distribute water</a:t>
            </a:r>
            <a:r>
              <a:rPr lang="en-US" altLang="en-US">
                <a:solidFill>
                  <a:srgbClr val="0066CC"/>
                </a:solidFill>
              </a:rPr>
              <a:t> </a:t>
            </a:r>
            <a:r>
              <a:rPr lang="en-US" altLang="en-US"/>
              <a:t>in the arid west, effectively giving government the power to decide where and how water would be dispensed.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124200" y="2043114"/>
            <a:ext cx="2895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In another example of the government’s authority, Congress passed the </a:t>
            </a:r>
            <a:r>
              <a:rPr lang="en-US" altLang="en-US" b="1">
                <a:solidFill>
                  <a:srgbClr val="FF0000"/>
                </a:solidFill>
              </a:rPr>
              <a:t>National Reclamation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Act </a:t>
            </a:r>
            <a:r>
              <a:rPr lang="en-US" altLang="en-US" b="1"/>
              <a:t>of 1902.</a:t>
            </a:r>
          </a:p>
        </p:txBody>
      </p:sp>
    </p:spTree>
    <p:extLst>
      <p:ext uri="{BB962C8B-B14F-4D97-AF65-F5344CB8AC3E}">
        <p14:creationId xmlns:p14="http://schemas.microsoft.com/office/powerpoint/2010/main" val="5171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667000" y="2743200"/>
            <a:ext cx="6781800" cy="297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5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498" name="Group 18"/>
          <p:cNvGraphicFramePr>
            <a:graphicFrameLocks noGrp="1"/>
          </p:cNvGraphicFramePr>
          <p:nvPr/>
        </p:nvGraphicFramePr>
        <p:xfrm>
          <a:off x="2895600" y="2971801"/>
          <a:ext cx="6172200" cy="2530475"/>
        </p:xfrm>
        <a:graphic>
          <a:graphicData uri="http://schemas.openxmlformats.org/drawingml/2006/table">
            <a:tbl>
              <a:tblPr/>
              <a:tblGrid>
                <a:gridCol w="914400"/>
                <a:gridCol w="5257800"/>
              </a:tblGrid>
              <a:tr h="83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1909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Taft approved the Aldrich Act which didn’t lower tariffs as much as Roosevelt wanted.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1910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Taft signed the Mann-Elkins Act providing for federal control over telephone and telegraph rates.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1911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Taft relaxed the hard line set by the Sherman Antitrust Act.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3" name="Text Box 3"/>
          <p:cNvSpPr txBox="1">
            <a:spLocks noChangeArrowheads="1"/>
          </p:cNvSpPr>
          <p:nvPr/>
        </p:nvSpPr>
        <p:spPr bwMode="auto">
          <a:xfrm>
            <a:off x="2514600" y="1524000"/>
            <a:ext cx="7239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1908, Roosevelt retired. But he soon disagreed with his successor William Howard Taft on several issues.</a:t>
            </a:r>
          </a:p>
        </p:txBody>
      </p:sp>
    </p:spTree>
    <p:extLst>
      <p:ext uri="{BB962C8B-B14F-4D97-AF65-F5344CB8AC3E}">
        <p14:creationId xmlns:p14="http://schemas.microsoft.com/office/powerpoint/2010/main" val="21240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24496"/>
            <a:ext cx="10353761" cy="1326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185" y="434341"/>
            <a:ext cx="5596372" cy="6236916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600" dirty="0"/>
              <a:t>believed </a:t>
            </a:r>
            <a:r>
              <a:rPr lang="en-US" sz="3600" dirty="0">
                <a:solidFill>
                  <a:srgbClr val="0033CC"/>
                </a:solidFill>
              </a:rPr>
              <a:t>industrialization and urbanization had created social and political problems.</a:t>
            </a:r>
          </a:p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600" dirty="0"/>
              <a:t>were mainly from the emerging </a:t>
            </a:r>
            <a:r>
              <a:rPr lang="en-US" sz="3600" dirty="0">
                <a:solidFill>
                  <a:srgbClr val="0033CC"/>
                </a:solidFill>
              </a:rPr>
              <a:t>middle class.</a:t>
            </a:r>
          </a:p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600" dirty="0"/>
              <a:t>wanted to reform by using </a:t>
            </a:r>
            <a:r>
              <a:rPr lang="en-US" sz="3600" dirty="0">
                <a:solidFill>
                  <a:srgbClr val="0033CC"/>
                </a:solidFill>
              </a:rPr>
              <a:t>logic and reason.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046379" y="1069239"/>
            <a:ext cx="4330295" cy="4595465"/>
          </a:xfrm>
          <a:prstGeom prst="upArrowCallout">
            <a:avLst>
              <a:gd name="adj1" fmla="val 13419"/>
              <a:gd name="adj2" fmla="val 12501"/>
              <a:gd name="adj3" fmla="val 16958"/>
              <a:gd name="adj4" fmla="val 78826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719" y="1963825"/>
            <a:ext cx="3250451" cy="22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b="1" dirty="0"/>
              <a:t>Progressives were reformers who:</a:t>
            </a:r>
          </a:p>
        </p:txBody>
      </p:sp>
    </p:spTree>
    <p:extLst>
      <p:ext uri="{BB962C8B-B14F-4D97-AF65-F5344CB8AC3E}">
        <p14:creationId xmlns:p14="http://schemas.microsoft.com/office/powerpoint/2010/main" val="33178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743200" y="3429001"/>
            <a:ext cx="7086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Taft believed that a </a:t>
            </a:r>
            <a:r>
              <a:rPr lang="en-US" altLang="en-US" sz="2000">
                <a:solidFill>
                  <a:srgbClr val="0033CC"/>
                </a:solidFill>
              </a:rPr>
              <a:t>monopoly was acceptable</a:t>
            </a:r>
            <a:r>
              <a:rPr lang="en-US" altLang="en-US" sz="2000"/>
              <a:t> as long as it didn’t unreasonably squeeze out smaller companies.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When Taft </a:t>
            </a:r>
            <a:r>
              <a:rPr lang="en-US" altLang="en-US" sz="2000">
                <a:solidFill>
                  <a:srgbClr val="0033CC"/>
                </a:solidFill>
              </a:rPr>
              <a:t>fired Gifford Pinchot</a:t>
            </a:r>
            <a:r>
              <a:rPr lang="en-US" altLang="en-US" sz="2000">
                <a:solidFill>
                  <a:srgbClr val="0066CC"/>
                </a:solidFill>
              </a:rPr>
              <a:t> </a:t>
            </a:r>
            <a:r>
              <a:rPr lang="en-US" altLang="en-US" sz="2000"/>
              <a:t>and overturned an earlier antitrust decision, </a:t>
            </a:r>
            <a:r>
              <a:rPr lang="en-US" altLang="en-US" sz="2000">
                <a:solidFill>
                  <a:srgbClr val="0033CC"/>
                </a:solidFill>
              </a:rPr>
              <a:t>Roosevelt</a:t>
            </a:r>
            <a:r>
              <a:rPr lang="en-US" altLang="en-US" sz="2000"/>
              <a:t> angrily decided to oppose Taft and </a:t>
            </a:r>
            <a:r>
              <a:rPr lang="en-US" altLang="en-US" sz="2000">
                <a:solidFill>
                  <a:srgbClr val="0033CC"/>
                </a:solidFill>
              </a:rPr>
              <a:t>ran for president again.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743200" y="1524000"/>
            <a:ext cx="68580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2967038" y="1676400"/>
            <a:ext cx="69723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Taft did not share Roosevelt’s views on trusts but this was not the only area in which they disagreed.</a:t>
            </a:r>
          </a:p>
        </p:txBody>
      </p:sp>
    </p:spTree>
    <p:extLst>
      <p:ext uri="{BB962C8B-B14F-4D97-AF65-F5344CB8AC3E}">
        <p14:creationId xmlns:p14="http://schemas.microsoft.com/office/powerpoint/2010/main" val="16813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18250" y="3810000"/>
            <a:ext cx="3054350" cy="2438400"/>
            <a:chOff x="4800600" y="2895600"/>
            <a:chExt cx="3054036" cy="2438400"/>
          </a:xfrm>
        </p:grpSpPr>
        <p:pic>
          <p:nvPicPr>
            <p:cNvPr id="22538" name="Picture 12" descr="C:\Documents and Settings\Darrell\Local Settings\Temporary Internet Files\Content.IE5\01MQ8B8E\MCj02908090000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971800"/>
              <a:ext cx="2749236" cy="219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800600" y="2895600"/>
              <a:ext cx="167622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89251" y="3733800"/>
            <a:ext cx="3038475" cy="2438400"/>
            <a:chOff x="838200" y="2895600"/>
            <a:chExt cx="3038475" cy="2438400"/>
          </a:xfrm>
        </p:grpSpPr>
        <p:pic>
          <p:nvPicPr>
            <p:cNvPr id="22536" name="Picture 11" descr="C:\Documents and Settings\Darrell\Local Settings\Temporary Internet Files\Content.IE5\01MQ8B8E\MCj02908090000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48000"/>
              <a:ext cx="2749236" cy="219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00275" y="2895600"/>
              <a:ext cx="16764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AutoShape 6"/>
          <p:cNvSpPr>
            <a:spLocks noChangeArrowheads="1"/>
          </p:cNvSpPr>
          <p:nvPr/>
        </p:nvSpPr>
        <p:spPr bwMode="auto">
          <a:xfrm rot="10800000" flipH="1">
            <a:off x="2363788" y="2209800"/>
            <a:ext cx="7391400" cy="1466850"/>
          </a:xfrm>
          <a:prstGeom prst="upArrowCallout">
            <a:avLst>
              <a:gd name="adj1" fmla="val 62411"/>
              <a:gd name="adj2" fmla="val 54868"/>
              <a:gd name="adj3" fmla="val 24505"/>
              <a:gd name="adj4" fmla="val 6150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2411413" y="1371601"/>
            <a:ext cx="73644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/>
              <a:t>Roosevelt promised to restore government trust-busting in a program he called </a:t>
            </a:r>
            <a:r>
              <a:rPr lang="en-US" altLang="en-US" b="1">
                <a:solidFill>
                  <a:srgbClr val="FF0000"/>
                </a:solidFill>
              </a:rPr>
              <a:t>New Nationalism.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48200" y="3816351"/>
            <a:ext cx="3048000" cy="23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/>
              <a:t>Roosevelt then accepted the nomination of the </a:t>
            </a:r>
            <a:r>
              <a:rPr lang="en-US" altLang="en-US" b="1">
                <a:solidFill>
                  <a:srgbClr val="FF0000"/>
                </a:solidFill>
              </a:rPr>
              <a:t>Progressive Party</a:t>
            </a:r>
            <a:r>
              <a:rPr lang="en-US" altLang="en-US" b="1"/>
              <a:t> </a:t>
            </a:r>
            <a:r>
              <a:rPr lang="en-US" altLang="en-US"/>
              <a:t>setting up a three-way race for the presidency in 1912.</a:t>
            </a:r>
            <a:r>
              <a:rPr lang="en-US" altLang="en-US" b="1"/>
              <a:t> </a:t>
            </a:r>
            <a:endParaRPr lang="en-US" altLang="en-US"/>
          </a:p>
        </p:txBody>
      </p:sp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3005138" y="2247901"/>
            <a:ext cx="6172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/>
              <a:t>Roosevelt’s candidacy split the Republican Party, which nominated Taft.</a:t>
            </a:r>
          </a:p>
        </p:txBody>
      </p:sp>
    </p:spTree>
    <p:extLst>
      <p:ext uri="{BB962C8B-B14F-4D97-AF65-F5344CB8AC3E}">
        <p14:creationId xmlns:p14="http://schemas.microsoft.com/office/powerpoint/2010/main" val="40790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2253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1979614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2667000" y="2057401"/>
            <a:ext cx="7543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Woodrow Wilson</a:t>
            </a:r>
            <a:r>
              <a:rPr lang="en-US" altLang="en-US" b="1"/>
              <a:t> –</a:t>
            </a:r>
            <a:r>
              <a:rPr lang="en-US" altLang="en-US"/>
              <a:t> Progressive Democrat elected President in 1912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New Freedom</a:t>
            </a:r>
            <a:r>
              <a:rPr lang="en-US" altLang="en-US" b="1"/>
              <a:t> –</a:t>
            </a:r>
            <a:r>
              <a:rPr lang="en-US" altLang="en-US"/>
              <a:t> Wilson’s program to place strict government controls on corporations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Sixteenth Amendment</a:t>
            </a:r>
            <a:r>
              <a:rPr lang="en-US" altLang="en-US" b="1"/>
              <a:t> –</a:t>
            </a:r>
            <a:r>
              <a:rPr lang="en-US" altLang="en-US"/>
              <a:t> gave Congress the power to impose an income tax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Federal Reserve Act</a:t>
            </a:r>
            <a:r>
              <a:rPr lang="en-US" altLang="en-US" b="1"/>
              <a:t> –</a:t>
            </a:r>
            <a:r>
              <a:rPr lang="en-US" altLang="en-US"/>
              <a:t> placed the national banks under the control of a Federal Reserve Board</a:t>
            </a:r>
          </a:p>
        </p:txBody>
      </p:sp>
    </p:spTree>
    <p:extLst>
      <p:ext uri="{BB962C8B-B14F-4D97-AF65-F5344CB8AC3E}">
        <p14:creationId xmlns:p14="http://schemas.microsoft.com/office/powerpoint/2010/main" val="16683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979614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  <a:endParaRPr lang="en-US" altLang="en-US" sz="2400" b="1"/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2590800" y="2133601"/>
            <a:ext cx="7315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Federal Trade Commission</a:t>
            </a:r>
            <a:r>
              <a:rPr lang="en-US" altLang="en-US" b="1"/>
              <a:t> –</a:t>
            </a:r>
            <a:r>
              <a:rPr lang="en-US" altLang="en-US"/>
              <a:t> group appointed by the President to monitor business practices that might lead to a monopoly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Clayton Antitrust Act</a:t>
            </a:r>
            <a:r>
              <a:rPr lang="en-US" altLang="en-US" b="1"/>
              <a:t> –</a:t>
            </a:r>
            <a:r>
              <a:rPr lang="en-US" altLang="en-US"/>
              <a:t> strengthened anti-trust laws by spelling out specific practices in which businesses could not engage</a:t>
            </a:r>
          </a:p>
        </p:txBody>
      </p:sp>
    </p:spTree>
    <p:extLst>
      <p:ext uri="{BB962C8B-B14F-4D97-AF65-F5344CB8AC3E}">
        <p14:creationId xmlns:p14="http://schemas.microsoft.com/office/powerpoint/2010/main" val="18894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2819400" y="3124201"/>
            <a:ext cx="7467600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/>
              <a:t>Woodrow Wilson used the expanded power of the presidency to promote a far-reaching reform agenda. </a:t>
            </a:r>
          </a:p>
          <a:p>
            <a:pPr>
              <a:lnSpc>
                <a:spcPct val="110000"/>
              </a:lnSpc>
            </a:pPr>
            <a:endParaRPr lang="en-US" altLang="en-US"/>
          </a:p>
          <a:p>
            <a:pPr>
              <a:lnSpc>
                <a:spcPct val="110000"/>
              </a:lnSpc>
            </a:pPr>
            <a:r>
              <a:rPr lang="en-US" altLang="en-US"/>
              <a:t>Some of Wilson’s economic and antitrust measures are still important in American life today.</a:t>
            </a: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2133600" y="1752602"/>
            <a:ext cx="7696200" cy="904863"/>
            <a:chOff x="609600" y="1752602"/>
            <a:chExt cx="7696200" cy="905187"/>
          </a:xfrm>
        </p:grpSpPr>
        <p:sp>
          <p:nvSpPr>
            <p:cNvPr id="7172" name="Rectangle 11"/>
            <p:cNvSpPr>
              <a:spLocks noChangeArrowheads="1"/>
            </p:cNvSpPr>
            <p:nvPr/>
          </p:nvSpPr>
          <p:spPr bwMode="auto">
            <a:xfrm>
              <a:off x="1295400" y="1752602"/>
              <a:ext cx="7010400" cy="90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400" b="1"/>
                <a:t>What steps did Wilson take to increase the government’s role in the economy?</a:t>
              </a:r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828801"/>
              <a:ext cx="523342" cy="55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14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SUS_ch17_s5_WoodrowWilsonPhoto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1"/>
            <a:ext cx="3706813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2590800" y="1323975"/>
            <a:ext cx="701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In 1912, </a:t>
            </a:r>
            <a:r>
              <a:rPr lang="en-US" altLang="en-US">
                <a:solidFill>
                  <a:srgbClr val="0033CC"/>
                </a:solidFill>
              </a:rPr>
              <a:t>the Republican Party was split</a:t>
            </a:r>
            <a:r>
              <a:rPr lang="en-US" altLang="en-US">
                <a:solidFill>
                  <a:srgbClr val="0066CC"/>
                </a:solidFill>
              </a:rPr>
              <a:t> </a:t>
            </a:r>
            <a:r>
              <a:rPr lang="en-US" altLang="en-US"/>
              <a:t>between Progressives who backed Theodore Roosevelt and those loyal to incumbent William Howard Taft.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989513" y="3871913"/>
            <a:ext cx="4648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The split allowed </a:t>
            </a:r>
            <a:r>
              <a:rPr lang="en-US" altLang="en-US" b="1">
                <a:solidFill>
                  <a:srgbClr val="FF0000"/>
                </a:solidFill>
              </a:rPr>
              <a:t>Woodrow Wilson</a:t>
            </a:r>
            <a:r>
              <a:rPr lang="en-US" altLang="en-US">
                <a:solidFill>
                  <a:srgbClr val="FF0000"/>
                </a:solidFill>
              </a:rPr>
              <a:t>,</a:t>
            </a:r>
            <a:r>
              <a:rPr lang="en-US" altLang="en-US"/>
              <a:t> the Democrat, to win easily in the Electoral College, though he did not receive a majority of the popular votes. </a:t>
            </a:r>
          </a:p>
        </p:txBody>
      </p:sp>
    </p:spTree>
    <p:extLst>
      <p:ext uri="{BB962C8B-B14F-4D97-AF65-F5344CB8AC3E}">
        <p14:creationId xmlns:p14="http://schemas.microsoft.com/office/powerpoint/2010/main" val="15602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124200" y="1676400"/>
            <a:ext cx="5638800" cy="3505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00400" y="2362201"/>
            <a:ext cx="5410200" cy="268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/>
              <a:t>served as a college professor and President of Princeton University </a:t>
            </a:r>
          </a:p>
          <a:p>
            <a:pPr eaLnBrk="1" hangingPunct="1">
              <a:spcAft>
                <a:spcPts val="2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/>
              <a:t>served as Governor of New Jersey with a Progressive agenda</a:t>
            </a:r>
          </a:p>
          <a:p>
            <a:pPr eaLnBrk="1" hangingPunct="1">
              <a:spcAft>
                <a:spcPts val="2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/>
              <a:t>was the first southerner elected President in almost sixty years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448176" y="1752601"/>
            <a:ext cx="2841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/>
              <a:t>Woodrow Wilson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0" y="2286000"/>
            <a:ext cx="5029200" cy="1588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 descr="C:\Documents and Settings\Darrell\Local Settings\Temporary Internet Files\Content.IE5\5A8V7H9Z\MCj0097685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62400"/>
            <a:ext cx="1758950" cy="18176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1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467600" y="3581400"/>
            <a:ext cx="2895600" cy="21336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5400000" flipH="1">
            <a:off x="3733800" y="1905000"/>
            <a:ext cx="2133600" cy="5486400"/>
          </a:xfrm>
          <a:prstGeom prst="upArrowCallout">
            <a:avLst>
              <a:gd name="adj1" fmla="val 30528"/>
              <a:gd name="adj2" fmla="val 26778"/>
              <a:gd name="adj3" fmla="val 30131"/>
              <a:gd name="adj4" fmla="val 84958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09800" y="3886200"/>
            <a:ext cx="4419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Wilson promised to bring down the </a:t>
            </a:r>
            <a:r>
              <a:rPr lang="en-US" altLang="en-US">
                <a:solidFill>
                  <a:srgbClr val="0033CC"/>
                </a:solidFill>
              </a:rPr>
              <a:t>“triple wall of privilege,”</a:t>
            </a:r>
            <a:r>
              <a:rPr lang="en-US" altLang="en-US"/>
              <a:t> tariffs, banks, and trusts.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7696200" y="3838576"/>
            <a:ext cx="2590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In 1913, the Underwood Tariff Act cut tariffs leading to </a:t>
            </a:r>
            <a:r>
              <a:rPr lang="en-US" altLang="en-US" sz="2000">
                <a:solidFill>
                  <a:srgbClr val="0033CC"/>
                </a:solidFill>
              </a:rPr>
              <a:t>lower consumer prices</a:t>
            </a:r>
            <a:r>
              <a:rPr lang="en-US" altLang="en-US" sz="2000"/>
              <a:t>. 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2133600" y="1539875"/>
            <a:ext cx="807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Wilson felt that laws shouldn’t allow the strong to crush the weak. His </a:t>
            </a:r>
            <a:r>
              <a:rPr lang="en-US" altLang="en-US" b="1">
                <a:solidFill>
                  <a:srgbClr val="FF0000"/>
                </a:solidFill>
              </a:rPr>
              <a:t>New Freedom</a:t>
            </a:r>
            <a:r>
              <a:rPr lang="en-US" altLang="en-US"/>
              <a:t> plan was similar to Roosevelt’s New Nationalism. It called for </a:t>
            </a:r>
            <a:r>
              <a:rPr lang="en-US" altLang="en-US">
                <a:solidFill>
                  <a:srgbClr val="0033CC"/>
                </a:solidFill>
              </a:rPr>
              <a:t>strict government controls over corporations. </a:t>
            </a:r>
          </a:p>
        </p:txBody>
      </p:sp>
    </p:spTree>
    <p:extLst>
      <p:ext uri="{BB962C8B-B14F-4D97-AF65-F5344CB8AC3E}">
        <p14:creationId xmlns:p14="http://schemas.microsoft.com/office/powerpoint/2010/main" val="9662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0245" grpId="0"/>
      <p:bldP spid="1024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Picture 17" descr="C:\Documents and Settings\Darrell\Local Settings\Temporary Internet Files\Content.IE5\3TYYJDU4\MPj031686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925" y="3733800"/>
            <a:ext cx="2706532" cy="179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 rot="10800000" flipH="1">
            <a:off x="2516188" y="1143001"/>
            <a:ext cx="7085012" cy="2233613"/>
          </a:xfrm>
          <a:prstGeom prst="upArrowCallout">
            <a:avLst>
              <a:gd name="adj1" fmla="val 45759"/>
              <a:gd name="adj2" fmla="val 42367"/>
              <a:gd name="adj3" fmla="val 24505"/>
              <a:gd name="adj4" fmla="val 6839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2924175" y="1184275"/>
            <a:ext cx="6324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The Underwood Act also provided for the creation of a </a:t>
            </a:r>
            <a:r>
              <a:rPr lang="en-US" altLang="en-US">
                <a:solidFill>
                  <a:srgbClr val="0033CC"/>
                </a:solidFill>
              </a:rPr>
              <a:t>graduated income tax,</a:t>
            </a:r>
            <a:r>
              <a:rPr lang="en-US" altLang="en-US"/>
              <a:t> first permitted in 1913, under the newly ratified </a:t>
            </a:r>
            <a:r>
              <a:rPr lang="en-US" altLang="en-US" b="1">
                <a:solidFill>
                  <a:srgbClr val="FF0000"/>
                </a:solidFill>
              </a:rPr>
              <a:t>Sixteenth Amendment</a:t>
            </a:r>
            <a:r>
              <a:rPr lang="en-US" alt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38400" y="3352801"/>
            <a:ext cx="4572000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/>
              <a:t>Progressives like Wilson felt it was only fair that </a:t>
            </a:r>
            <a:r>
              <a:rPr lang="en-US" altLang="en-US" sz="2000">
                <a:solidFill>
                  <a:srgbClr val="0033CC"/>
                </a:solidFill>
              </a:rPr>
              <a:t>the wealthy should pay a higher percentage of their income in taxes than the poor.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/>
              <a:t>Revenue from the income tax more than offset the loss of funds from the lowered tariff. </a:t>
            </a:r>
          </a:p>
        </p:txBody>
      </p:sp>
    </p:spTree>
    <p:extLst>
      <p:ext uri="{BB962C8B-B14F-4D97-AF65-F5344CB8AC3E}">
        <p14:creationId xmlns:p14="http://schemas.microsoft.com/office/powerpoint/2010/main" val="28652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26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rrowheads="1"/>
          </p:cNvSpPr>
          <p:nvPr/>
        </p:nvSpPr>
        <p:spPr bwMode="auto">
          <a:xfrm rot="10800000" flipH="1">
            <a:off x="2359025" y="1447800"/>
            <a:ext cx="7391400" cy="1905000"/>
          </a:xfrm>
          <a:prstGeom prst="upArrowCallout">
            <a:avLst>
              <a:gd name="adj1" fmla="val 40622"/>
              <a:gd name="adj2" fmla="val 42901"/>
              <a:gd name="adj3" fmla="val 27056"/>
              <a:gd name="adj4" fmla="val 66923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470150" y="1524000"/>
            <a:ext cx="7239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Wilson passed the </a:t>
            </a:r>
            <a:r>
              <a:rPr lang="en-US" altLang="en-US" b="1">
                <a:solidFill>
                  <a:srgbClr val="FF0000"/>
                </a:solidFill>
              </a:rPr>
              <a:t>Federal Reserve Act</a:t>
            </a:r>
            <a:r>
              <a:rPr lang="en-US" altLang="en-US"/>
              <a:t> of 1913. It established a system of regional banks to hold reserve funds for the nation’s commercial banks. </a:t>
            </a:r>
          </a:p>
        </p:txBody>
      </p:sp>
      <p:pic>
        <p:nvPicPr>
          <p:cNvPr id="12292" name="Picture 5" descr="File:US-FederalReserveSystem-Seal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2105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4953000" y="3321050"/>
            <a:ext cx="4191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Still in place today, the </a:t>
            </a:r>
            <a:r>
              <a:rPr lang="en-US" altLang="en-US">
                <a:solidFill>
                  <a:srgbClr val="0033CC"/>
                </a:solidFill>
              </a:rPr>
              <a:t>Federal Reserve</a:t>
            </a:r>
            <a:r>
              <a:rPr lang="en-US" altLang="en-US">
                <a:solidFill>
                  <a:srgbClr val="0066CC"/>
                </a:solidFill>
              </a:rPr>
              <a:t> </a:t>
            </a:r>
            <a:r>
              <a:rPr lang="en-US" altLang="en-US"/>
              <a:t>protects against any one person, bank, or region from controlling interest rates.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819400" y="53340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Previously, a few wealthy bankers could manipulate interest rates for their own profit.</a:t>
            </a:r>
          </a:p>
        </p:txBody>
      </p:sp>
    </p:spTree>
    <p:extLst>
      <p:ext uri="{BB962C8B-B14F-4D97-AF65-F5344CB8AC3E}">
        <p14:creationId xmlns:p14="http://schemas.microsoft.com/office/powerpoint/2010/main" val="26849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"/>
            <a:ext cx="10353762" cy="6671256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en-US" sz="3500" b="1" dirty="0"/>
              <a:t>Progressives believed honest and efficient government could bring about social justice. </a:t>
            </a:r>
          </a:p>
          <a:p>
            <a:pPr>
              <a:spcAft>
                <a:spcPts val="2000"/>
              </a:spcAft>
            </a:pPr>
            <a:r>
              <a:rPr lang="en-US" sz="3500" dirty="0"/>
              <a:t>They wanted to </a:t>
            </a:r>
            <a:r>
              <a:rPr lang="en-US" sz="3500" dirty="0">
                <a:solidFill>
                  <a:srgbClr val="0033CC"/>
                </a:solidFill>
              </a:rPr>
              <a:t>end corruption</a:t>
            </a:r>
            <a:r>
              <a:rPr lang="en-US" sz="3500" dirty="0"/>
              <a:t>.</a:t>
            </a:r>
          </a:p>
          <a:p>
            <a:pPr>
              <a:spcAft>
                <a:spcPts val="2000"/>
              </a:spcAft>
            </a:pPr>
            <a:r>
              <a:rPr lang="en-US" sz="3500" dirty="0"/>
              <a:t>They tried to </a:t>
            </a:r>
            <a:r>
              <a:rPr lang="en-US" sz="3500" dirty="0">
                <a:solidFill>
                  <a:srgbClr val="0033CC"/>
                </a:solidFill>
              </a:rPr>
              <a:t>make </a:t>
            </a:r>
            <a:r>
              <a:rPr lang="en-US" sz="3500" dirty="0" smtClean="0">
                <a:solidFill>
                  <a:srgbClr val="0033CC"/>
                </a:solidFill>
              </a:rPr>
              <a:t>government more </a:t>
            </a:r>
            <a:r>
              <a:rPr lang="en-US" sz="3500" dirty="0">
                <a:solidFill>
                  <a:srgbClr val="0033CC"/>
                </a:solidFill>
              </a:rPr>
              <a:t>responsive to people’s needs</a:t>
            </a:r>
            <a:r>
              <a:rPr lang="en-US" sz="3500" dirty="0"/>
              <a:t>.</a:t>
            </a:r>
          </a:p>
          <a:p>
            <a:pPr>
              <a:spcAft>
                <a:spcPts val="2000"/>
              </a:spcAft>
            </a:pPr>
            <a:r>
              <a:rPr lang="en-US" sz="3500" dirty="0"/>
              <a:t>They believed that educated leaders </a:t>
            </a:r>
            <a:r>
              <a:rPr lang="en-US" sz="3500" dirty="0" smtClean="0"/>
              <a:t>should </a:t>
            </a:r>
            <a:r>
              <a:rPr lang="en-US" sz="3500" dirty="0">
                <a:solidFill>
                  <a:srgbClr val="0033CC"/>
                </a:solidFill>
              </a:rPr>
              <a:t>use</a:t>
            </a:r>
            <a:r>
              <a:rPr lang="en-US" sz="3500" i="1" dirty="0">
                <a:solidFill>
                  <a:srgbClr val="0033CC"/>
                </a:solidFill>
              </a:rPr>
              <a:t> </a:t>
            </a:r>
            <a:r>
              <a:rPr lang="en-US" sz="3500" dirty="0">
                <a:solidFill>
                  <a:srgbClr val="0033CC"/>
                </a:solidFill>
              </a:rPr>
              <a:t>modern ideas and scientific </a:t>
            </a:r>
            <a:r>
              <a:rPr lang="en-US" sz="3500" dirty="0" smtClean="0">
                <a:solidFill>
                  <a:srgbClr val="0033CC"/>
                </a:solidFill>
              </a:rPr>
              <a:t>techniques to </a:t>
            </a:r>
            <a:r>
              <a:rPr lang="en-US" sz="3500" dirty="0">
                <a:solidFill>
                  <a:srgbClr val="0033CC"/>
                </a:solidFill>
              </a:rPr>
              <a:t>improve society</a:t>
            </a:r>
            <a:r>
              <a:rPr lang="en-US" sz="3500" dirty="0"/>
              <a:t>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 rot="10800000" flipH="1">
            <a:off x="2270125" y="1423988"/>
            <a:ext cx="7620000" cy="1471612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69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366964" y="1524000"/>
            <a:ext cx="7450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Wilson strengthened antitrust laws. Like Roosevelt, he </a:t>
            </a:r>
            <a:r>
              <a:rPr lang="en-US" altLang="en-US">
                <a:solidFill>
                  <a:srgbClr val="0033CC"/>
                </a:solidFill>
              </a:rPr>
              <a:t>focused on trusts that used unfair practices.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0" y="5334000"/>
            <a:ext cx="7772400" cy="762000"/>
          </a:xfrm>
          <a:prstGeom prst="rect">
            <a:avLst/>
          </a:pr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Still in effect today, the FTC also prosecutes dishonest stock traders and regulates internet sales.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438400" y="3168650"/>
            <a:ext cx="518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pc="-50" dirty="0"/>
              <a:t>The </a:t>
            </a:r>
            <a:r>
              <a:rPr lang="en-US" b="1" spc="-50" dirty="0">
                <a:solidFill>
                  <a:srgbClr val="FF0000"/>
                </a:solidFill>
              </a:rPr>
              <a:t>Federal Trade Commission </a:t>
            </a:r>
            <a:r>
              <a:rPr lang="en-US" dirty="0"/>
              <a:t>was created in 1914 to monitor businesses to </a:t>
            </a:r>
            <a:r>
              <a:rPr lang="en-US" dirty="0">
                <a:solidFill>
                  <a:srgbClr val="0033CC"/>
                </a:solidFill>
              </a:rPr>
              <a:t>prevent monopolies, false advertising, and dishonest labeling. </a:t>
            </a:r>
          </a:p>
        </p:txBody>
      </p:sp>
      <p:pic>
        <p:nvPicPr>
          <p:cNvPr id="13318" name="Picture 7" descr="File:US-FederalTradeCommission-Seal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6" y="3090864"/>
            <a:ext cx="1984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7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316" grpId="0" animBg="1"/>
      <p:bldP spid="133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Parchment2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41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884488" y="2286001"/>
            <a:ext cx="3124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In 1914, the </a:t>
            </a:r>
            <a:r>
              <a:rPr lang="en-US" altLang="en-US" b="1">
                <a:solidFill>
                  <a:srgbClr val="FF0000"/>
                </a:solidFill>
              </a:rPr>
              <a:t>Clayton Antitrust Act</a:t>
            </a:r>
            <a:r>
              <a:rPr lang="en-US" altLang="en-US" b="1"/>
              <a:t> defined specific activities in which businesses could not engage.</a:t>
            </a:r>
            <a:endParaRPr lang="en-US" alt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477000" y="1524000"/>
            <a:ext cx="3429000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/>
              <a:t>Like Roosevelt, Wilson only </a:t>
            </a:r>
            <a:r>
              <a:rPr lang="en-US" altLang="en-US">
                <a:solidFill>
                  <a:srgbClr val="0033CC"/>
                </a:solidFill>
              </a:rPr>
              <a:t>opposed trusts that engaged in unfair practices.</a:t>
            </a:r>
          </a:p>
          <a:p>
            <a:pPr eaLnBrk="1" hangingPunct="1">
              <a:spcAft>
                <a:spcPts val="2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/>
              <a:t>The Clayton Act also protected </a:t>
            </a:r>
            <a:r>
              <a:rPr lang="en-US" altLang="en-US">
                <a:solidFill>
                  <a:srgbClr val="0033CC"/>
                </a:solidFill>
              </a:rPr>
              <a:t>unions</a:t>
            </a:r>
            <a:r>
              <a:rPr lang="en-US" altLang="en-US"/>
              <a:t> from being defined as trusts, allowing them </a:t>
            </a:r>
            <a:r>
              <a:rPr lang="en-US" altLang="en-US">
                <a:solidFill>
                  <a:srgbClr val="0033CC"/>
                </a:solidFill>
              </a:rPr>
              <a:t>more freedom to organize.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2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2857500" y="1638300"/>
            <a:ext cx="3200400" cy="3124200"/>
          </a:xfrm>
          <a:prstGeom prst="upArrowCallout">
            <a:avLst>
              <a:gd name="adj1" fmla="val 13419"/>
              <a:gd name="adj2" fmla="val 12501"/>
              <a:gd name="adj3" fmla="val 16958"/>
              <a:gd name="adj4" fmla="val 78826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124200" y="1981201"/>
            <a:ext cx="2057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Wilson passed several Progressive laws that supported workers.</a:t>
            </a:r>
            <a:endParaRPr lang="en-US" altLang="en-US"/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5867400" y="1524001"/>
            <a:ext cx="3657600" cy="34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In 1916, the Workingman’s Compensation Act </a:t>
            </a:r>
            <a:r>
              <a:rPr lang="en-US" altLang="en-US" sz="2000">
                <a:solidFill>
                  <a:srgbClr val="0033CC"/>
                </a:solidFill>
              </a:rPr>
              <a:t>provided wages for temporarily disabled civil service employees.</a:t>
            </a:r>
          </a:p>
          <a:p>
            <a:pPr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In 1916, the Adamson Act </a:t>
            </a:r>
            <a:r>
              <a:rPr lang="en-US" altLang="en-US" sz="2000">
                <a:solidFill>
                  <a:srgbClr val="0033CC"/>
                </a:solidFill>
              </a:rPr>
              <a:t>provided an eight-hour day for railway workers.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819400" y="5105401"/>
            <a:ext cx="6781800" cy="701675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Federal laws today protect workers who are hurt on the job and limit hours in many industries.</a:t>
            </a:r>
          </a:p>
        </p:txBody>
      </p:sp>
    </p:spTree>
    <p:extLst>
      <p:ext uri="{BB962C8B-B14F-4D97-AF65-F5344CB8AC3E}">
        <p14:creationId xmlns:p14="http://schemas.microsoft.com/office/powerpoint/2010/main" val="29900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bldLvl="2"/>
      <p:bldP spid="1536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393950" y="1371600"/>
            <a:ext cx="7391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30514" y="2527301"/>
            <a:ext cx="65055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 sz="1800"/>
              <a:t>In 1913, </a:t>
            </a:r>
            <a:r>
              <a:rPr lang="en-US" altLang="en-US" sz="1800">
                <a:solidFill>
                  <a:srgbClr val="0033CC"/>
                </a:solidFill>
              </a:rPr>
              <a:t>coal miners went on strike</a:t>
            </a:r>
            <a:r>
              <a:rPr lang="en-US" altLang="en-US" sz="1800">
                <a:solidFill>
                  <a:srgbClr val="0066CC"/>
                </a:solidFill>
              </a:rPr>
              <a:t> </a:t>
            </a:r>
            <a:r>
              <a:rPr lang="en-US" altLang="en-US" sz="1800"/>
              <a:t>in Ludlow, Colorado.</a:t>
            </a:r>
          </a:p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 sz="1800"/>
              <a:t>The </a:t>
            </a:r>
            <a:r>
              <a:rPr lang="en-US" altLang="en-US" sz="1800">
                <a:solidFill>
                  <a:srgbClr val="0033CC"/>
                </a:solidFill>
              </a:rPr>
              <a:t>company refused their demands</a:t>
            </a:r>
            <a:r>
              <a:rPr lang="en-US" altLang="en-US" sz="1800">
                <a:solidFill>
                  <a:srgbClr val="0066CC"/>
                </a:solidFill>
              </a:rPr>
              <a:t> </a:t>
            </a:r>
            <a:r>
              <a:rPr lang="en-US" altLang="en-US" sz="1800"/>
              <a:t>and evicted workers from company housing.</a:t>
            </a:r>
          </a:p>
          <a:p>
            <a:pPr eaLnBrk="1" hangingPunct="1">
              <a:spcAft>
                <a:spcPct val="75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1800">
                <a:solidFill>
                  <a:srgbClr val="0033CC"/>
                </a:solidFill>
              </a:rPr>
              <a:t>Workers set up tents</a:t>
            </a:r>
            <a:r>
              <a:rPr lang="en-US" altLang="en-US" sz="1800">
                <a:solidFill>
                  <a:srgbClr val="0066CC"/>
                </a:solidFill>
              </a:rPr>
              <a:t> </a:t>
            </a:r>
            <a:r>
              <a:rPr lang="en-US" altLang="en-US" sz="1800"/>
              <a:t>outside the company. </a:t>
            </a:r>
          </a:p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 sz="1800"/>
              <a:t>The Colorado National Guard was called. The Guardsmen fired on the tents and </a:t>
            </a:r>
            <a:r>
              <a:rPr lang="en-US" altLang="en-US" sz="1800">
                <a:solidFill>
                  <a:srgbClr val="0033CC"/>
                </a:solidFill>
              </a:rPr>
              <a:t>killed twenty-six people.</a:t>
            </a:r>
          </a:p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 sz="1800"/>
              <a:t>Wilson sent federal troops to restore order and break up the strike.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803525" y="14478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Wilson did not always support workers, as shown in the Ludlow Massacre.</a:t>
            </a:r>
          </a:p>
        </p:txBody>
      </p:sp>
    </p:spTree>
    <p:extLst>
      <p:ext uri="{BB962C8B-B14F-4D97-AF65-F5344CB8AC3E}">
        <p14:creationId xmlns:p14="http://schemas.microsoft.com/office/powerpoint/2010/main" val="30583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543175" y="3124200"/>
            <a:ext cx="7010400" cy="274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5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0800000" flipH="1">
            <a:off x="2363788" y="1447800"/>
            <a:ext cx="7391400" cy="1524000"/>
          </a:xfrm>
          <a:prstGeom prst="upArrowCallout">
            <a:avLst>
              <a:gd name="adj1" fmla="val 61995"/>
              <a:gd name="adj2" fmla="val 49244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5791200" y="3344864"/>
            <a:ext cx="3733800" cy="208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800" b="1"/>
              <a:t>Progressive reforms gave Americans more:</a:t>
            </a:r>
          </a:p>
          <a:p>
            <a:pPr eaLnBrk="1" hangingPunct="1">
              <a:spcAft>
                <a:spcPts val="15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 protection</a:t>
            </a:r>
          </a:p>
          <a:p>
            <a:pPr eaLnBrk="1" hangingPunct="1">
              <a:spcAft>
                <a:spcPts val="15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 control over private lives </a:t>
            </a:r>
          </a:p>
          <a:p>
            <a:pPr eaLnBrk="1" hangingPunct="1">
              <a:spcAft>
                <a:spcPts val="1500"/>
              </a:spcAft>
              <a:buFont typeface="Verdana" panose="020B0604030504040204" pitchFamily="34" charset="0"/>
              <a:buChar char="•"/>
            </a:pPr>
            <a:r>
              <a:rPr lang="en-US" altLang="en-US" sz="2000"/>
              <a:t> control over businesses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2667000" y="1516063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The Progressive Era had a lasting effect on government, the economy, and society.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5575" y="3344863"/>
            <a:ext cx="2971800" cy="23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800" b="1"/>
              <a:t>Political reforms included the:</a:t>
            </a:r>
          </a:p>
          <a:p>
            <a:pPr eaLnBrk="1" hangingPunct="1">
              <a:spcAft>
                <a:spcPts val="10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000">
                <a:solidFill>
                  <a:srgbClr val="0033CC"/>
                </a:solidFill>
              </a:rPr>
              <a:t> initiative</a:t>
            </a:r>
          </a:p>
          <a:p>
            <a:pPr eaLnBrk="1" hangingPunct="1">
              <a:spcAft>
                <a:spcPts val="10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000">
                <a:solidFill>
                  <a:srgbClr val="0033CC"/>
                </a:solidFill>
              </a:rPr>
              <a:t> referendum</a:t>
            </a:r>
          </a:p>
          <a:p>
            <a:pPr eaLnBrk="1" hangingPunct="1">
              <a:spcAft>
                <a:spcPts val="10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000">
                <a:solidFill>
                  <a:srgbClr val="0033CC"/>
                </a:solidFill>
              </a:rPr>
              <a:t> recall</a:t>
            </a:r>
            <a:r>
              <a:rPr lang="en-US" altLang="en-US" sz="2000">
                <a:solidFill>
                  <a:srgbClr val="0066CC"/>
                </a:solidFill>
              </a:rPr>
              <a:t> </a:t>
            </a:r>
            <a:endParaRPr lang="en-US" altLang="en-US" sz="2000"/>
          </a:p>
          <a:p>
            <a:pPr eaLnBrk="1" hangingPunct="1">
              <a:spcAft>
                <a:spcPts val="10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000">
                <a:solidFill>
                  <a:srgbClr val="0033CC"/>
                </a:solidFill>
              </a:rPr>
              <a:t> 19th Amendment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695575" y="4008439"/>
            <a:ext cx="6705600" cy="158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525169" y="4496594"/>
            <a:ext cx="2438400" cy="158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64866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438400" y="1600200"/>
            <a:ext cx="7315200" cy="441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auto">
          <a:xfrm>
            <a:off x="2057400" y="1143001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/>
              <a:t>Progressive Era Legislation and Amendments</a:t>
            </a:r>
          </a:p>
        </p:txBody>
      </p:sp>
      <p:graphicFrame>
        <p:nvGraphicFramePr>
          <p:cNvPr id="79053" name="Group 205"/>
          <p:cNvGraphicFramePr>
            <a:graphicFrameLocks noGrp="1"/>
          </p:cNvGraphicFramePr>
          <p:nvPr/>
        </p:nvGraphicFramePr>
        <p:xfrm>
          <a:off x="2530475" y="1597025"/>
          <a:ext cx="7162800" cy="609600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Sherman Antitrust Act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(1890)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Outlawed monopolies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and practices that restrained trade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76" name="Group 228"/>
          <p:cNvGraphicFramePr>
            <a:graphicFrameLocks noGrp="1"/>
          </p:cNvGraphicFramePr>
          <p:nvPr/>
        </p:nvGraphicFramePr>
        <p:xfrm>
          <a:off x="2530475" y="2238375"/>
          <a:ext cx="7162800" cy="579438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National Reclamation Act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(1902)</a:t>
                      </a:r>
                    </a:p>
                  </a:txBody>
                  <a:tcPr marT="45745" marB="45745"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Provided for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federal irrigation projects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in arid Western states</a:t>
                      </a:r>
                    </a:p>
                  </a:txBody>
                  <a:tcPr marT="45745" marB="45745"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83" name="Group 235"/>
          <p:cNvGraphicFramePr>
            <a:graphicFrameLocks noGrp="1"/>
          </p:cNvGraphicFramePr>
          <p:nvPr/>
        </p:nvGraphicFramePr>
        <p:xfrm>
          <a:off x="2530475" y="2860675"/>
          <a:ext cx="7162800" cy="622300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Elkins Act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(1903)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Imposed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fines on railroads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that gave special rates to favored shippers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73" name="Group 225"/>
          <p:cNvGraphicFramePr>
            <a:graphicFrameLocks noGrp="1"/>
          </p:cNvGraphicFramePr>
          <p:nvPr/>
        </p:nvGraphicFramePr>
        <p:xfrm>
          <a:off x="2530475" y="3519489"/>
          <a:ext cx="7162800" cy="549275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Hepburn Act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(1906)</a:t>
                      </a:r>
                    </a:p>
                  </a:txBody>
                  <a:tcPr marT="45773" marB="45773"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Allowed the government to regulate and sets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maximum rates for railroads</a:t>
                      </a:r>
                    </a:p>
                  </a:txBody>
                  <a:tcPr marT="45773" marB="45773"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78" name="Group 230"/>
          <p:cNvGraphicFramePr>
            <a:graphicFrameLocks noGrp="1"/>
          </p:cNvGraphicFramePr>
          <p:nvPr/>
        </p:nvGraphicFramePr>
        <p:xfrm>
          <a:off x="2530475" y="4098926"/>
          <a:ext cx="7162800" cy="614363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Meat Inspection Act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(1906)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Provided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federal inspection of packing plants and meat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sold across state lines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80" name="Group 232"/>
          <p:cNvGraphicFramePr>
            <a:graphicFrameLocks noGrp="1"/>
          </p:cNvGraphicFramePr>
          <p:nvPr/>
        </p:nvGraphicFramePr>
        <p:xfrm>
          <a:off x="2530475" y="4740275"/>
          <a:ext cx="7162800" cy="655638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Pure Food and Drug Act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(1906)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Provided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federal inspection of foods, medicines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for purity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84" name="Group 236"/>
          <p:cNvGraphicFramePr>
            <a:graphicFrameLocks noGrp="1"/>
          </p:cNvGraphicFramePr>
          <p:nvPr/>
        </p:nvGraphicFramePr>
        <p:xfrm>
          <a:off x="2530475" y="5445126"/>
          <a:ext cx="7162800" cy="549275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Sixteenth  Amendment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(1913)</a:t>
                      </a:r>
                    </a:p>
                  </a:txBody>
                  <a:tcPr marT="45773" marB="45773"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Gave Congress the power to collect an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income tax</a:t>
                      </a:r>
                    </a:p>
                  </a:txBody>
                  <a:tcPr marT="45773" marB="45773"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5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438400" y="1600200"/>
            <a:ext cx="7315200" cy="441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Text Box 39"/>
          <p:cNvSpPr txBox="1">
            <a:spLocks noChangeArrowheads="1"/>
          </p:cNvSpPr>
          <p:nvPr/>
        </p:nvSpPr>
        <p:spPr bwMode="auto">
          <a:xfrm>
            <a:off x="2057400" y="1143001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/>
              <a:t>Progressive Era Legislation and Amendments</a:t>
            </a:r>
            <a:r>
              <a:rPr lang="en-US" altLang="en-US" sz="1200"/>
              <a:t> </a:t>
            </a:r>
            <a:r>
              <a:rPr lang="en-US" altLang="en-US" sz="1600"/>
              <a:t>(continued)</a:t>
            </a:r>
          </a:p>
        </p:txBody>
      </p:sp>
      <p:graphicFrame>
        <p:nvGraphicFramePr>
          <p:cNvPr id="80922" name="Group 26"/>
          <p:cNvGraphicFramePr>
            <a:graphicFrameLocks noGrp="1"/>
          </p:cNvGraphicFramePr>
          <p:nvPr/>
        </p:nvGraphicFramePr>
        <p:xfrm>
          <a:off x="2530475" y="1597025"/>
          <a:ext cx="7162800" cy="609600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Seventeenth Amendment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(1913)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Provided for the direct election of Senators by the voters of each state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85" name="Group 89"/>
          <p:cNvGraphicFramePr>
            <a:graphicFrameLocks noGrp="1"/>
          </p:cNvGraphicFramePr>
          <p:nvPr/>
        </p:nvGraphicFramePr>
        <p:xfrm>
          <a:off x="2530475" y="2238376"/>
          <a:ext cx="7162800" cy="549275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Underwood Tariff Act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(1913)</a:t>
                      </a:r>
                    </a:p>
                  </a:txBody>
                  <a:tcPr marT="45773" marB="45773"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Lowered tariffs on imported goods, established a graduated income tax</a:t>
                      </a:r>
                    </a:p>
                  </a:txBody>
                  <a:tcPr marT="45773" marB="45773"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32" name="Group 36"/>
          <p:cNvGraphicFramePr>
            <a:graphicFrameLocks noGrp="1"/>
          </p:cNvGraphicFramePr>
          <p:nvPr/>
        </p:nvGraphicFramePr>
        <p:xfrm>
          <a:off x="2530475" y="2816225"/>
          <a:ext cx="7162800" cy="622300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Federal Reserve Act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1913)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Created the Federal Reserve Board to oversee banks and reserve funds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87" name="Group 91"/>
          <p:cNvGraphicFramePr>
            <a:graphicFrameLocks noGrp="1"/>
          </p:cNvGraphicFramePr>
          <p:nvPr/>
        </p:nvGraphicFramePr>
        <p:xfrm>
          <a:off x="2530475" y="3519488"/>
          <a:ext cx="7162800" cy="595312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595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Federal Trade Commission Act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(1914)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Established the Federal Trade Commission to monitor business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42" name="Group 46"/>
          <p:cNvGraphicFramePr>
            <a:graphicFrameLocks noGrp="1"/>
          </p:cNvGraphicFramePr>
          <p:nvPr/>
        </p:nvGraphicFramePr>
        <p:xfrm>
          <a:off x="2530475" y="4098926"/>
          <a:ext cx="7162800" cy="614363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Clayton Antitrust Act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(1914)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Spelled out specific activities that businesses can not engage in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47" name="Group 51"/>
          <p:cNvGraphicFramePr>
            <a:graphicFrameLocks noGrp="1"/>
          </p:cNvGraphicFramePr>
          <p:nvPr/>
        </p:nvGraphicFramePr>
        <p:xfrm>
          <a:off x="2530475" y="4740275"/>
          <a:ext cx="7162800" cy="655638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Eighteenth Amendment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(1919)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Banned the making, selling, or transporting of alcoholic beverages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52" name="Group 56"/>
          <p:cNvGraphicFramePr>
            <a:graphicFrameLocks noGrp="1"/>
          </p:cNvGraphicFramePr>
          <p:nvPr/>
        </p:nvGraphicFramePr>
        <p:xfrm>
          <a:off x="2530475" y="5445126"/>
          <a:ext cx="7162800" cy="549275"/>
        </p:xfrm>
        <a:graphic>
          <a:graphicData uri="http://schemas.openxmlformats.org/drawingml/2006/table">
            <a:tbl>
              <a:tblPr/>
              <a:tblGrid>
                <a:gridCol w="2954338"/>
                <a:gridCol w="4208462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Nineteenth Amendment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(1920)</a:t>
                      </a:r>
                    </a:p>
                  </a:txBody>
                  <a:tcPr marT="45773" marB="45773" horzOverflow="overflow">
                    <a:lnL>
                      <a:noFill/>
                    </a:lnL>
                    <a:lnR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Gave women the right to vote in all elections</a:t>
                      </a:r>
                    </a:p>
                  </a:txBody>
                  <a:tcPr marT="45773" marB="45773" horzOverflow="overflow">
                    <a:lnL w="635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867400" y="1524000"/>
            <a:ext cx="4038600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sz="2000"/>
              <a:t>Progressive management of natural resources has impacted our environment including </a:t>
            </a:r>
            <a:r>
              <a:rPr lang="en-US" altLang="en-US" sz="2000">
                <a:solidFill>
                  <a:srgbClr val="0033CC"/>
                </a:solidFill>
              </a:rPr>
              <a:t>national parks, dams,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rgbClr val="0033CC"/>
                </a:solidFill>
              </a:rPr>
              <a:t>forests.</a:t>
            </a:r>
          </a:p>
          <a:p>
            <a:pPr eaLnBrk="1" hangingPunct="1">
              <a:spcAft>
                <a:spcPts val="2200"/>
              </a:spcAft>
            </a:pPr>
            <a:r>
              <a:rPr lang="en-US" altLang="en-US" sz="2000"/>
              <a:t>Progressive legislation has profoundly impacted our economy including </a:t>
            </a:r>
            <a:r>
              <a:rPr lang="en-US" altLang="en-US" sz="2000">
                <a:solidFill>
                  <a:srgbClr val="0033CC"/>
                </a:solidFill>
              </a:rPr>
              <a:t>antitrust laws,</a:t>
            </a:r>
            <a:r>
              <a:rPr lang="en-US" altLang="en-US" sz="2000"/>
              <a:t> the </a:t>
            </a:r>
            <a:r>
              <a:rPr lang="en-US" altLang="en-US" sz="2000">
                <a:solidFill>
                  <a:srgbClr val="0033CC"/>
                </a:solidFill>
              </a:rPr>
              <a:t>Federal Reserve System,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rgbClr val="0033CC"/>
                </a:solidFill>
              </a:rPr>
              <a:t>consumer protection.</a:t>
            </a:r>
          </a:p>
        </p:txBody>
      </p:sp>
      <p:pic>
        <p:nvPicPr>
          <p:cNvPr id="7" name="Picture 6" descr="hsus_ch_017_s.5_teddynmuir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66876"/>
            <a:ext cx="3086100" cy="345757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2438400" y="5486400"/>
            <a:ext cx="7162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/>
              <a:t>Water distribution remains a hotly debated issue.</a:t>
            </a:r>
          </a:p>
        </p:txBody>
      </p:sp>
    </p:spTree>
    <p:extLst>
      <p:ext uri="{BB962C8B-B14F-4D97-AF65-F5344CB8AC3E}">
        <p14:creationId xmlns:p14="http://schemas.microsoft.com/office/powerpoint/2010/main" val="39251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White House 184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 bright="40000"/>
          </a:blip>
          <a:srcRect/>
          <a:stretch>
            <a:fillRect/>
          </a:stretch>
        </p:blipFill>
        <p:spPr bwMode="auto">
          <a:xfrm>
            <a:off x="1676400" y="1524000"/>
            <a:ext cx="880745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286000" y="5029200"/>
            <a:ext cx="7391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86000" y="1219200"/>
            <a:ext cx="73914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652714" y="1282701"/>
            <a:ext cx="6778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Many issues still remain involving dishonest sellers, unfair employment practices, and problems in schools, cities, the environment, and public health.</a:t>
            </a: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2563813" y="5045075"/>
            <a:ext cx="7042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Progressives succeeded in establishing the idea that government can take action in these areas.</a:t>
            </a:r>
          </a:p>
        </p:txBody>
      </p:sp>
    </p:spTree>
    <p:extLst>
      <p:ext uri="{BB962C8B-B14F-4D97-AF65-F5344CB8AC3E}">
        <p14:creationId xmlns:p14="http://schemas.microsoft.com/office/powerpoint/2010/main" val="31283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1509" grpId="0"/>
      <p:bldP spid="215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079" y="251459"/>
            <a:ext cx="4912477" cy="641979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ct val="30000"/>
              </a:spcAft>
            </a:pPr>
            <a:r>
              <a:rPr lang="en-US" sz="2700" b="1" dirty="0"/>
              <a:t>Progressives targeted a variety</a:t>
            </a:r>
            <a:br>
              <a:rPr lang="en-US" sz="2700" b="1" dirty="0"/>
            </a:br>
            <a:r>
              <a:rPr lang="en-US" sz="2700" b="1" dirty="0"/>
              <a:t>of issues and problems.</a:t>
            </a:r>
            <a:endParaRPr lang="en-US" sz="2700" dirty="0"/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corrupt political</a:t>
            </a:r>
            <a:br>
              <a:rPr lang="en-US" sz="2700" dirty="0"/>
            </a:br>
            <a:r>
              <a:rPr lang="en-US" sz="2700" dirty="0"/>
              <a:t>machines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trusts and</a:t>
            </a:r>
            <a:br>
              <a:rPr lang="en-US" sz="2700" dirty="0"/>
            </a:br>
            <a:r>
              <a:rPr lang="en-US" sz="2700" dirty="0"/>
              <a:t>monopolies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inequities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safety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city services 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women’s suffrage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pic>
        <p:nvPicPr>
          <p:cNvPr id="4" name="Picture 6" descr="ch17_images_hsus_se_p0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" y="920565"/>
            <a:ext cx="5397064" cy="483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654247"/>
            <a:ext cx="10353762" cy="5834129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en-US" sz="3500" b="1" dirty="0">
                <a:solidFill>
                  <a:srgbClr val="FF0000"/>
                </a:solidFill>
              </a:rPr>
              <a:t>Lincoln Steffens </a:t>
            </a:r>
            <a:br>
              <a:rPr lang="en-US" sz="3500" b="1" dirty="0">
                <a:solidFill>
                  <a:srgbClr val="FF0000"/>
                </a:solidFill>
              </a:rPr>
            </a:br>
            <a:r>
              <a:rPr lang="en-US" sz="3500" i="1" dirty="0">
                <a:solidFill>
                  <a:srgbClr val="0033CC"/>
                </a:solidFill>
              </a:rPr>
              <a:t>The Shame of the Cities</a:t>
            </a:r>
            <a:r>
              <a:rPr lang="en-US" sz="3500" b="1" dirty="0">
                <a:solidFill>
                  <a:srgbClr val="0033CC"/>
                </a:solidFill>
              </a:rPr>
              <a:t> </a:t>
            </a:r>
          </a:p>
          <a:p>
            <a:pPr>
              <a:spcAft>
                <a:spcPts val="2200"/>
              </a:spcAft>
            </a:pPr>
            <a:r>
              <a:rPr lang="en-US" sz="3500" b="1" dirty="0"/>
              <a:t>John </a:t>
            </a:r>
            <a:r>
              <a:rPr lang="en-US" sz="3500" b="1" dirty="0" err="1"/>
              <a:t>Spargo</a:t>
            </a: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i="1" dirty="0">
                <a:solidFill>
                  <a:srgbClr val="0033CC"/>
                </a:solidFill>
              </a:rPr>
              <a:t>The Bitter Cry of the Children</a:t>
            </a:r>
          </a:p>
          <a:p>
            <a:pPr>
              <a:spcAft>
                <a:spcPts val="2200"/>
              </a:spcAft>
            </a:pPr>
            <a:r>
              <a:rPr lang="en-US" sz="3500" b="1" dirty="0"/>
              <a:t>Ida Tarbell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i="1" dirty="0">
                <a:solidFill>
                  <a:srgbClr val="0033CC"/>
                </a:solidFill>
              </a:rPr>
              <a:t>The History of Standard Oil</a:t>
            </a:r>
            <a:endParaRPr lang="en-US" sz="3500" dirty="0">
              <a:solidFill>
                <a:srgbClr val="0033CC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500" b="1" dirty="0">
                <a:solidFill>
                  <a:srgbClr val="FF0000"/>
                </a:solidFill>
              </a:rPr>
              <a:t>Muckrakers</a:t>
            </a:r>
            <a:r>
              <a:rPr lang="en-US" sz="3500" b="1" dirty="0"/>
              <a:t> used investigative reporting to uncover and dramatize societal </a:t>
            </a:r>
            <a:r>
              <a:rPr lang="en-US" b="1" dirty="0"/>
              <a:t>ills.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pic>
        <p:nvPicPr>
          <p:cNvPr id="4" name="Picture 3" descr="hsus_ch_017_s.1_standardoil_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388620"/>
            <a:ext cx="3322319" cy="422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0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sus_ch_017_s.1_jacobriisbook_d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0" y="0"/>
            <a:ext cx="5440681" cy="30262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r>
              <a:rPr lang="en-US" sz="3000" b="1" dirty="0">
                <a:solidFill>
                  <a:srgbClr val="FF0000"/>
                </a:solidFill>
              </a:rPr>
              <a:t>Jacob Riis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exposed the deplorable conditions poor people were forced to live under in </a:t>
            </a:r>
            <a:r>
              <a:rPr lang="en-US" sz="3000" i="1" dirty="0">
                <a:solidFill>
                  <a:schemeClr val="bg1"/>
                </a:solidFill>
              </a:rPr>
              <a:t>How the Other Half Lives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36" y="4593265"/>
            <a:ext cx="2826556" cy="2115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61950"/>
            <a:ext cx="7620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525</TotalTime>
  <Words>3354</Words>
  <Application>Microsoft Office PowerPoint</Application>
  <PresentationFormat>Widescreen</PresentationFormat>
  <Paragraphs>301</Paragraphs>
  <Slides>68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Century</vt:lpstr>
      <vt:lpstr>Verdana</vt:lpstr>
      <vt:lpstr>Retrospect</vt:lpstr>
      <vt:lpstr>The Progressive era</vt:lpstr>
      <vt:lpstr>Key terms and people</vt:lpstr>
      <vt:lpstr>Key terms and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section 1</dc:title>
  <dc:creator>Zach Newsom</dc:creator>
  <cp:lastModifiedBy>Newsom, Zachary</cp:lastModifiedBy>
  <cp:revision>37</cp:revision>
  <dcterms:created xsi:type="dcterms:W3CDTF">2013-10-06T23:45:56Z</dcterms:created>
  <dcterms:modified xsi:type="dcterms:W3CDTF">2016-01-13T14:38:51Z</dcterms:modified>
</cp:coreProperties>
</file>